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2" r:id="rId1"/>
  </p:sldMasterIdLst>
  <p:notesMasterIdLst>
    <p:notesMasterId r:id="rId25"/>
  </p:notesMasterIdLst>
  <p:sldIdLst>
    <p:sldId id="256" r:id="rId2"/>
    <p:sldId id="285" r:id="rId3"/>
    <p:sldId id="257" r:id="rId4"/>
    <p:sldId id="277" r:id="rId5"/>
    <p:sldId id="258" r:id="rId6"/>
    <p:sldId id="276" r:id="rId7"/>
    <p:sldId id="261" r:id="rId8"/>
    <p:sldId id="260" r:id="rId9"/>
    <p:sldId id="278" r:id="rId10"/>
    <p:sldId id="263" r:id="rId11"/>
    <p:sldId id="281" r:id="rId12"/>
    <p:sldId id="265" r:id="rId13"/>
    <p:sldId id="266" r:id="rId14"/>
    <p:sldId id="267" r:id="rId15"/>
    <p:sldId id="268" r:id="rId16"/>
    <p:sldId id="269" r:id="rId17"/>
    <p:sldId id="270" r:id="rId18"/>
    <p:sldId id="282" r:id="rId19"/>
    <p:sldId id="271" r:id="rId20"/>
    <p:sldId id="272" r:id="rId21"/>
    <p:sldId id="273" r:id="rId22"/>
    <p:sldId id="283" r:id="rId23"/>
    <p:sldId id="284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498" y="-17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D809E8-39D1-4383-8609-7F16FEF83E49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5347B-0CAD-45E6-B557-D3136AC58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028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C5D8-D433-4D82-A9AA-F7D4D954B45B}" type="datetime1">
              <a:rPr lang="en-US" smtClean="0"/>
              <a:t>9/17/2012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84457AD-E8D1-40A3-A0DE-C6FF976CC91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38C8-3871-4768-8B5F-1190BC8F5541}" type="datetime1">
              <a:rPr lang="en-US" smtClean="0"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C88CB-8F72-4C23-85D8-1D7B7D03BD44}" type="datetime1">
              <a:rPr lang="en-US" smtClean="0"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3E21-DA00-46DD-926F-0CE7DB2B82C4}" type="datetime1">
              <a:rPr lang="en-US" smtClean="0"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7BC2D-8548-448D-A767-05B262572D2B}" type="datetime1">
              <a:rPr lang="en-US" smtClean="0"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4457AD-E8D1-40A3-A0DE-C6FF976CC91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AC330-4C92-40D0-B133-ED68E876C6A8}" type="datetime1">
              <a:rPr lang="en-US" smtClean="0"/>
              <a:t>9/17/2012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EA59-9095-4D99-A35F-B5AA65364C5B}" type="datetime1">
              <a:rPr lang="en-US" smtClean="0"/>
              <a:t>9/17/2012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5BEF0-0785-44CA-9F2B-145946F25F20}" type="datetime1">
              <a:rPr lang="en-US" smtClean="0"/>
              <a:t>9/17/2012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60047-E393-40DC-B801-C11F6FDF59D4}" type="datetime1">
              <a:rPr lang="en-US" smtClean="0"/>
              <a:t>9/17/2012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0286-07E6-4361-AA17-4DAA4F4148E8}" type="datetime1">
              <a:rPr lang="en-US" smtClean="0"/>
              <a:t>9/17/2012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9D30B-7EB5-4767-B746-BE96066019D6}" type="datetime1">
              <a:rPr lang="en-US" smtClean="0"/>
              <a:t>9/17/2012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4457AD-E8D1-40A3-A0DE-C6FF976CC91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A30C0EF-ED32-4CC2-8063-DAF092BFC3E4}" type="datetime1">
              <a:rPr lang="en-US" smtClean="0"/>
              <a:t>9/17/2012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84457AD-E8D1-40A3-A0DE-C6FF976CC91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3" r:id="rId1"/>
    <p:sldLayoutId id="2147484214" r:id="rId2"/>
    <p:sldLayoutId id="2147484215" r:id="rId3"/>
    <p:sldLayoutId id="2147484216" r:id="rId4"/>
    <p:sldLayoutId id="2147484217" r:id="rId5"/>
    <p:sldLayoutId id="2147484218" r:id="rId6"/>
    <p:sldLayoutId id="2147484219" r:id="rId7"/>
    <p:sldLayoutId id="2147484220" r:id="rId8"/>
    <p:sldLayoutId id="2147484221" r:id="rId9"/>
    <p:sldLayoutId id="2147484222" r:id="rId10"/>
    <p:sldLayoutId id="214748422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../../../../SNA/SNA%20data/SNA%20Netherlands.xlsx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By Dr. Jan W. van Tongeren , </a:t>
            </a:r>
          </a:p>
          <a:p>
            <a:r>
              <a:rPr lang="en-US" dirty="0" smtClean="0"/>
              <a:t>International Consultant on SNA and Macro Accounting for Policy Analysis, </a:t>
            </a:r>
          </a:p>
          <a:p>
            <a:r>
              <a:rPr lang="en-US" dirty="0" smtClean="0"/>
              <a:t>Delft, Netherlands, email: jwvtongeren@gmail.com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Suggestions for an NTA Satellite, </a:t>
            </a:r>
            <a:br>
              <a:rPr lang="en-US" dirty="0" smtClean="0"/>
            </a:br>
            <a:r>
              <a:rPr lang="en-US" dirty="0" smtClean="0"/>
              <a:t>an SNA Point of 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202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562" y="404664"/>
            <a:ext cx="9036496" cy="648072"/>
          </a:xfrm>
        </p:spPr>
        <p:txBody>
          <a:bodyPr>
            <a:noAutofit/>
          </a:bodyPr>
          <a:lstStyle/>
          <a:p>
            <a:r>
              <a:rPr lang="en-US" sz="2800" dirty="0" smtClean="0"/>
              <a:t>Selection SNA Variables (received and paid) for </a:t>
            </a:r>
            <a:r>
              <a:rPr lang="en-US" sz="2800" dirty="0"/>
              <a:t>U</a:t>
            </a:r>
            <a:r>
              <a:rPr lang="en-US" sz="2800" dirty="0" smtClean="0"/>
              <a:t>se </a:t>
            </a:r>
            <a:r>
              <a:rPr lang="en-US" sz="2800" dirty="0"/>
              <a:t>in </a:t>
            </a:r>
            <a:r>
              <a:rPr lang="en-US" sz="2800" dirty="0" smtClean="0"/>
              <a:t>NTA, NTA balances, general principles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10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-6020" y="1052736"/>
                <a:ext cx="9036497" cy="5616624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nl-NL" sz="2800" dirty="0" smtClean="0"/>
                  <a:t>NTA Life </a:t>
                </a:r>
                <a:r>
                  <a:rPr lang="nl-NL" sz="2800" dirty="0" err="1"/>
                  <a:t>cycle</a:t>
                </a:r>
                <a:r>
                  <a:rPr lang="nl-NL" sz="2800" dirty="0"/>
                  <a:t> deficit</a:t>
                </a:r>
              </a:p>
              <a:p>
                <a:pPr lvl="1"/>
                <a14:m>
                  <m:oMath xmlns:m="http://schemas.openxmlformats.org/officeDocument/2006/math">
                    <m:sSubSup>
                      <m:sSubSupPr>
                        <m:ctrlPr>
                          <a:rPr lang="en-US" sz="20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2000" i="1">
                            <a:latin typeface="Cambria Math"/>
                          </a:rPr>
                          <m:t>−[(</m:t>
                        </m:r>
                        <m:r>
                          <a:rPr lang="en-US" sz="2000" i="1">
                            <a:latin typeface="Cambria Math"/>
                          </a:rPr>
                          <m:t>𝐶𝑒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𝑛𝑎𝑙</m:t>
                        </m:r>
                      </m:sub>
                      <m:sup>
                        <m:r>
                          <a:rPr lang="en-US" sz="2000" i="1">
                            <a:latin typeface="Cambria Math"/>
                          </a:rPr>
                          <m:t>𝑟𝑒𝑐𝑒𝑖𝑣𝑒𝑑</m:t>
                        </m:r>
                      </m:sup>
                    </m:sSubSup>
                    <m:r>
                      <a:rPr lang="en-US" sz="2000" i="1">
                        <a:latin typeface="Cambria Math"/>
                      </a:rPr>
                      <m:t>+</m:t>
                    </m:r>
                    <m:r>
                      <a:rPr lang="en-US" sz="2000" i="1">
                        <a:latin typeface="Cambria Math"/>
                      </a:rPr>
                      <m:t>𝑀𝑥</m:t>
                    </m:r>
                    <m:r>
                      <a:rPr lang="en-US" sz="2000" i="1">
                        <a:latin typeface="Cambria Math"/>
                      </a:rPr>
                      <m:t>)−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𝑛𝑎𝑙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]=[</m:t>
                    </m:r>
                    <m:sSup>
                      <m:sSupPr>
                        <m:ctrlPr>
                          <a:rPr lang="en-US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𝑂𝑠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𝑃𝑟𝑜𝑝</m:t>
                            </m:r>
                          </m:e>
                          <m:sub>
                            <m:r>
                              <a:rPr lang="nl-NL" sz="2000" b="0" i="1" smtClean="0">
                                <a:latin typeface="Cambria Math"/>
                              </a:rPr>
                              <m:t>𝑠𝑒𝑙𝑒𝑐𝑡𝑒𝑑</m:t>
                            </m:r>
                          </m:sub>
                          <m:sup>
                            <m:r>
                              <a:rPr lang="en-US" sz="2000" i="1">
                                <a:latin typeface="Cambria Math"/>
                              </a:rPr>
                              <m:t>𝑟𝑒𝑐𝑒𝑖𝑣𝑒𝑑</m:t>
                            </m:r>
                          </m:sup>
                        </m:sSubSup>
                        <m:r>
                          <a:rPr lang="en-US" sz="2000" i="1">
                            <a:latin typeface="Cambria Math"/>
                          </a:rPr>
                          <m:t>−</m:t>
                        </m:r>
                        <m:sSubSup>
                          <m:sSubSup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𝑃𝑟𝑜𝑝</m:t>
                            </m:r>
                          </m:e>
                          <m:sub>
                            <m:r>
                              <a:rPr lang="nl-NL" sz="2000" i="1">
                                <a:latin typeface="Cambria Math"/>
                              </a:rPr>
                              <m:t>𝑠𝑒𝑙𝑒𝑐𝑡𝑒𝑑</m:t>
                            </m:r>
                          </m:sub>
                          <m:sup>
                            <m:r>
                              <a:rPr lang="en-US" sz="2000" i="1">
                                <a:latin typeface="Cambria Math"/>
                              </a:rPr>
                              <m:t>𝑝𝑎𝑖𝑑</m:t>
                            </m:r>
                          </m:sup>
                        </m:sSubSup>
                      </m:e>
                    </m:d>
                    <m:r>
                      <a:rPr lang="en-US" sz="2000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𝑇𝑟𝑐𝑢𝑟</m:t>
                            </m:r>
                          </m:e>
                          <m:sub>
                            <m:r>
                              <a:rPr lang="nl-NL" sz="2000" i="1">
                                <a:latin typeface="Cambria Math"/>
                              </a:rPr>
                              <m:t>𝑠𝑒𝑙𝑒𝑐𝑡𝑒𝑑</m:t>
                            </m:r>
                          </m:sub>
                          <m:sup>
                            <m:r>
                              <a:rPr lang="en-US" sz="2000" i="1">
                                <a:latin typeface="Cambria Math"/>
                              </a:rPr>
                              <m:t>𝑟𝑒𝑐𝑒𝑖𝑣𝑒𝑑</m:t>
                            </m:r>
                          </m:sup>
                        </m:sSubSup>
                        <m:r>
                          <a:rPr lang="en-US" sz="2000" i="1">
                            <a:latin typeface="Cambria Math"/>
                          </a:rPr>
                          <m:t>−</m:t>
                        </m:r>
                        <m:sSubSup>
                          <m:sSubSup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𝑇𝑟𝑐𝑢𝑟</m:t>
                            </m:r>
                          </m:e>
                          <m:sub>
                            <m:r>
                              <a:rPr lang="nl-NL" sz="2000" b="0" i="1" smtClean="0">
                                <a:latin typeface="Cambria Math"/>
                              </a:rPr>
                              <m:t>𝑠𝑒𝑙𝑒𝑐𝑡𝑒𝑑</m:t>
                            </m:r>
                          </m:sub>
                          <m:sup>
                            <m:r>
                              <a:rPr lang="en-US" sz="2000" i="1">
                                <a:latin typeface="Cambria Math"/>
                              </a:rPr>
                              <m:t>𝑝𝑎𝑖𝑑</m:t>
                            </m:r>
                          </m:sup>
                        </m:sSubSup>
                      </m:e>
                    </m:d>
                    <m:r>
                      <a:rPr lang="en-US" sz="2000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𝑆𝑎𝑣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𝑛𝑎𝑙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]</m:t>
                    </m:r>
                  </m:oMath>
                </a14:m>
                <a:endParaRPr lang="en-US" sz="2000" i="1" dirty="0" smtClean="0">
                  <a:latin typeface="Cambria Math"/>
                </a:endParaRPr>
              </a:p>
              <a:p>
                <a:pPr lvl="1"/>
                <a:endParaRPr lang="en-US" sz="2000" i="1" dirty="0">
                  <a:latin typeface="Cambria Math"/>
                </a:endParaRPr>
              </a:p>
              <a:p>
                <a:r>
                  <a:rPr lang="nl-NL" sz="2800" dirty="0"/>
                  <a:t>National </a:t>
                </a:r>
                <a:r>
                  <a:rPr lang="nl-NL" sz="2800" dirty="0" err="1"/>
                  <a:t>saving</a:t>
                </a:r>
                <a:r>
                  <a:rPr lang="nl-NL" sz="2800" dirty="0"/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>
                            <a:latin typeface="Cambria Math"/>
                          </a:rPr>
                          <m:t>𝑆𝑎𝑣</m:t>
                        </m:r>
                      </m:e>
                      <m:sub>
                        <m:r>
                          <a:rPr lang="en-US" sz="2800">
                            <a:latin typeface="Cambria Math"/>
                          </a:rPr>
                          <m:t>𝑛𝑎𝑙</m:t>
                        </m:r>
                      </m:sub>
                    </m:sSub>
                  </m:oMath>
                </a14:m>
                <a:r>
                  <a:rPr lang="nl-NL" sz="2800" dirty="0"/>
                  <a:t>) </a:t>
                </a:r>
                <a:r>
                  <a:rPr lang="nl-NL" sz="2800" dirty="0" err="1"/>
                  <a:t>using</a:t>
                </a:r>
                <a:r>
                  <a:rPr lang="nl-NL" sz="2800" dirty="0"/>
                  <a:t> </a:t>
                </a:r>
                <a:r>
                  <a:rPr lang="nl-NL" sz="2800" dirty="0" err="1"/>
                  <a:t>selected</a:t>
                </a:r>
                <a:r>
                  <a:rPr lang="nl-NL" sz="2800" dirty="0"/>
                  <a:t> items of Prop &amp; </a:t>
                </a:r>
                <a:r>
                  <a:rPr lang="nl-NL" sz="2800" dirty="0" err="1"/>
                  <a:t>Trcur</a:t>
                </a:r>
                <a:r>
                  <a:rPr lang="nl-NL" sz="2800" dirty="0"/>
                  <a:t> </a:t>
                </a:r>
                <a:r>
                  <a:rPr lang="nl-NL" sz="2800" dirty="0" err="1"/>
                  <a:t>will</a:t>
                </a:r>
                <a:r>
                  <a:rPr lang="nl-NL" sz="2800" dirty="0"/>
                  <a:t> </a:t>
                </a:r>
                <a:r>
                  <a:rPr lang="nl-NL" sz="2800" dirty="0" err="1"/>
                  <a:t>only</a:t>
                </a:r>
                <a:r>
                  <a:rPr lang="nl-NL" sz="2800" dirty="0"/>
                  <a:t> </a:t>
                </a:r>
                <a:r>
                  <a:rPr lang="nl-NL" sz="2800" dirty="0" err="1"/>
                  <a:t>remain</a:t>
                </a:r>
                <a:r>
                  <a:rPr lang="nl-NL" sz="2800" dirty="0"/>
                  <a:t> the </a:t>
                </a:r>
                <a:r>
                  <a:rPr lang="nl-NL" sz="2800" dirty="0" err="1"/>
                  <a:t>same</a:t>
                </a:r>
                <a:r>
                  <a:rPr lang="nl-NL" sz="2800" dirty="0"/>
                  <a:t> </a:t>
                </a:r>
                <a:r>
                  <a:rPr lang="nl-NL" sz="2800" dirty="0" err="1"/>
                  <a:t>if</a:t>
                </a:r>
                <a:r>
                  <a:rPr lang="nl-NL" sz="2800" dirty="0"/>
                  <a:t> </a:t>
                </a:r>
                <a:r>
                  <a:rPr lang="nl-NL" sz="2800" dirty="0" err="1"/>
                  <a:t>following</a:t>
                </a:r>
                <a:r>
                  <a:rPr lang="nl-NL" sz="2800" dirty="0"/>
                  <a:t> </a:t>
                </a:r>
                <a:r>
                  <a:rPr lang="nl-NL" sz="2800" dirty="0" err="1"/>
                  <a:t>condition</a:t>
                </a:r>
                <a:r>
                  <a:rPr lang="nl-NL" sz="2800" dirty="0"/>
                  <a:t> </a:t>
                </a:r>
                <a:r>
                  <a:rPr lang="nl-NL" sz="2800" dirty="0" err="1"/>
                  <a:t>holds</a:t>
                </a:r>
                <a:r>
                  <a:rPr lang="nl-NL" sz="2800" dirty="0"/>
                  <a:t>:</a:t>
                </a: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𝑃𝑟𝑜𝑝</m:t>
                            </m:r>
                          </m:e>
                          <m:sub>
                            <m:r>
                              <a:rPr lang="nl-NL" sz="2000" i="1">
                                <a:latin typeface="Cambria Math"/>
                              </a:rPr>
                              <m:t>𝑛𝑜𝑛</m:t>
                            </m:r>
                            <m:r>
                              <a:rPr lang="nl-NL" sz="2000" i="1">
                                <a:latin typeface="Cambria Math"/>
                              </a:rPr>
                              <m:t>−</m:t>
                            </m:r>
                            <m:r>
                              <a:rPr lang="nl-NL" sz="2000" i="1">
                                <a:latin typeface="Cambria Math"/>
                              </a:rPr>
                              <m:t>𝑠𝑒𝑙𝑒𝑐𝑡𝑒𝑑</m:t>
                            </m:r>
                          </m:sub>
                          <m:sup>
                            <m:r>
                              <a:rPr lang="en-US" sz="2000" i="1">
                                <a:latin typeface="Cambria Math"/>
                              </a:rPr>
                              <m:t>𝑟𝑒𝑐𝑒𝑖𝑣𝑒𝑑</m:t>
                            </m:r>
                          </m:sup>
                        </m:sSubSup>
                        <m:r>
                          <a:rPr lang="en-US" sz="2000" i="1">
                            <a:latin typeface="Cambria Math"/>
                          </a:rPr>
                          <m:t>−</m:t>
                        </m:r>
                        <m:sSubSup>
                          <m:sSubSup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𝑃𝑟𝑜𝑝</m:t>
                            </m:r>
                          </m:e>
                          <m:sub>
                            <m:r>
                              <a:rPr lang="nl-NL" sz="2000" i="1">
                                <a:latin typeface="Cambria Math"/>
                              </a:rPr>
                              <m:t>𝑛𝑜𝑛</m:t>
                            </m:r>
                            <m:r>
                              <a:rPr lang="nl-NL" sz="2000" i="1">
                                <a:latin typeface="Cambria Math"/>
                              </a:rPr>
                              <m:t>−</m:t>
                            </m:r>
                            <m:r>
                              <a:rPr lang="nl-NL" sz="2000" i="1">
                                <a:latin typeface="Cambria Math"/>
                              </a:rPr>
                              <m:t>𝑠𝑒𝑙𝑒𝑐𝑡𝑒𝑑</m:t>
                            </m:r>
                          </m:sub>
                          <m:sup>
                            <m:r>
                              <a:rPr lang="en-US" sz="2000" i="1">
                                <a:latin typeface="Cambria Math"/>
                              </a:rPr>
                              <m:t>𝑝𝑎𝑖𝑑</m:t>
                            </m:r>
                          </m:sup>
                        </m:sSubSup>
                      </m:e>
                    </m:d>
                    <m:r>
                      <a:rPr lang="en-US" sz="2000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𝑇𝑟𝑐𝑢𝑟</m:t>
                            </m:r>
                          </m:e>
                          <m:sub>
                            <m:r>
                              <a:rPr lang="nl-NL" sz="2000" i="1">
                                <a:latin typeface="Cambria Math"/>
                              </a:rPr>
                              <m:t>𝑛𝑜𝑛</m:t>
                            </m:r>
                            <m:r>
                              <a:rPr lang="nl-NL" sz="2000" i="1">
                                <a:latin typeface="Cambria Math"/>
                              </a:rPr>
                              <m:t>−</m:t>
                            </m:r>
                            <m:r>
                              <a:rPr lang="nl-NL" sz="2000" i="1">
                                <a:latin typeface="Cambria Math"/>
                              </a:rPr>
                              <m:t>𝑠𝑒𝑙𝑒𝑐𝑡𝑒𝑑</m:t>
                            </m:r>
                          </m:sub>
                          <m:sup>
                            <m:r>
                              <a:rPr lang="en-US" sz="2000" i="1">
                                <a:latin typeface="Cambria Math"/>
                              </a:rPr>
                              <m:t>𝑟𝑒𝑐𝑒𝑖𝑣𝑒𝑑</m:t>
                            </m:r>
                          </m:sup>
                        </m:sSubSup>
                        <m:r>
                          <a:rPr lang="en-US" sz="2000" i="1">
                            <a:latin typeface="Cambria Math"/>
                          </a:rPr>
                          <m:t>−</m:t>
                        </m:r>
                        <m:sSubSup>
                          <m:sSubSup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𝑇𝑟𝑐𝑢𝑟</m:t>
                            </m:r>
                          </m:e>
                          <m:sub>
                            <m:r>
                              <a:rPr lang="nl-NL" sz="2000" i="1">
                                <a:latin typeface="Cambria Math"/>
                              </a:rPr>
                              <m:t>𝑛𝑜𝑛</m:t>
                            </m:r>
                            <m:r>
                              <a:rPr lang="nl-NL" sz="2000" i="1">
                                <a:latin typeface="Cambria Math"/>
                              </a:rPr>
                              <m:t>−</m:t>
                            </m:r>
                            <m:r>
                              <a:rPr lang="nl-NL" sz="2000" i="1">
                                <a:latin typeface="Cambria Math"/>
                              </a:rPr>
                              <m:t>𝑠𝑒𝑙𝑒𝑐𝑡𝑒𝑑</m:t>
                            </m:r>
                          </m:sub>
                          <m:sup>
                            <m:r>
                              <a:rPr lang="en-US" sz="2000" i="1">
                                <a:latin typeface="Cambria Math"/>
                              </a:rPr>
                              <m:t>𝑝𝑎𝑖𝑑</m:t>
                            </m:r>
                          </m:sup>
                        </m:sSubSup>
                      </m:e>
                    </m:d>
                  </m:oMath>
                </a14:m>
                <a:r>
                  <a:rPr lang="en-US" sz="2000" i="1" dirty="0">
                    <a:latin typeface="Cambria Math"/>
                  </a:rPr>
                  <a:t> = 0</a:t>
                </a:r>
              </a:p>
              <a:p>
                <a:pPr lvl="1"/>
                <a:r>
                  <a:rPr lang="en-US" sz="2100" dirty="0">
                    <a:latin typeface="Cambria Math"/>
                  </a:rPr>
                  <a:t>This conditional identity could be implemented by identifying for each expenditure  a supporting revenue and vice versa for each receipt the expenditure for which it is </a:t>
                </a:r>
                <a:r>
                  <a:rPr lang="en-US" sz="2100" dirty="0" smtClean="0">
                    <a:latin typeface="Cambria Math"/>
                  </a:rPr>
                  <a:t>used</a:t>
                </a:r>
              </a:p>
              <a:p>
                <a:pPr lvl="1"/>
                <a:endParaRPr lang="en-US" sz="2100" dirty="0" smtClean="0">
                  <a:latin typeface="Cambria Math"/>
                </a:endParaRPr>
              </a:p>
              <a:p>
                <a:r>
                  <a:rPr lang="en-US" dirty="0"/>
                  <a:t>By selecting all SNA </a:t>
                </a:r>
                <a:r>
                  <a:rPr lang="en-US" i="1" dirty="0"/>
                  <a:t>Prop</a:t>
                </a:r>
                <a:r>
                  <a:rPr lang="en-US" dirty="0"/>
                  <a:t> and </a:t>
                </a:r>
                <a:r>
                  <a:rPr lang="en-US" i="1" dirty="0" err="1"/>
                  <a:t>Trcur</a:t>
                </a:r>
                <a:r>
                  <a:rPr lang="en-US" dirty="0"/>
                  <a:t> variables, same age profiles of counterpart variables may neutralize impact on age profile of </a:t>
                </a:r>
                <a:r>
                  <a:rPr lang="en-US" dirty="0" smtClean="0"/>
                  <a:t>saving</a:t>
                </a:r>
              </a:p>
              <a:p>
                <a:endParaRPr lang="en-US" dirty="0"/>
              </a:p>
              <a:p>
                <a:r>
                  <a:rPr lang="en-US" dirty="0"/>
                  <a:t>Age profile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𝑇𝑥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𝑐𝑢𝑟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𝐻𝐻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𝑝𝑎𝑖𝑑</m:t>
                        </m:r>
                      </m:sup>
                    </m:sSubSup>
                    <m:r>
                      <a:rPr lang="en-US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𝑇𝑥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𝑐𝑢𝑟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𝐺𝑂𝑉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𝑟𝑒𝑐𝑒𝑖𝑣𝑒𝑑</m:t>
                        </m:r>
                      </m:sup>
                    </m:sSubSup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Age profile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𝑇𝑟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𝑠𝑜𝑐𝑐𝑜𝑛𝑡𝑟𝑖𝑏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𝐻𝐻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𝑝𝑎𝑖𝑑</m:t>
                        </m:r>
                      </m:sup>
                    </m:sSubSup>
                    <m:r>
                      <a:rPr lang="en-US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𝑇𝑟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𝑠𝑜𝑐𝑐𝑜𝑛𝑡𝑟𝑖𝑏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𝐺𝑂𝑉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𝑟𝑒𝑐𝑒𝑖𝑣𝑒𝑑</m:t>
                        </m:r>
                      </m:sup>
                    </m:sSubSup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Age profile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𝑇𝑟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𝑠𝑜𝑐𝑏𝑒𝑛</m:t>
                        </m:r>
                        <m:r>
                          <a:rPr lang="nl-NL" i="1">
                            <a:latin typeface="Cambria Math"/>
                          </a:rPr>
                          <m:t>𝑒</m:t>
                        </m:r>
                        <m:r>
                          <a:rPr lang="en-US" i="1">
                            <a:latin typeface="Cambria Math"/>
                          </a:rPr>
                          <m:t>𝑓𝑖𝑡𝑠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𝐻𝐻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𝑟𝑒𝑐𝑒𝑖𝑣𝑒𝑑</m:t>
                        </m:r>
                      </m:sup>
                    </m:sSubSup>
                    <m:r>
                      <a:rPr lang="en-US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𝑇𝑟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𝑠𝑜𝑐𝑏𝑒𝑛𝑒𝑓𝑖𝑡𝑠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𝐺𝑂𝑉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𝑝𝑎𝑖𝑑</m:t>
                        </m:r>
                      </m:sup>
                    </m:sSubSup>
                  </m:oMath>
                </a14:m>
                <a:endParaRPr lang="en-US" dirty="0"/>
              </a:p>
              <a:p>
                <a:pPr lvl="1"/>
                <a:r>
                  <a:rPr lang="nl-NL" dirty="0"/>
                  <a:t>etc. etc</a:t>
                </a:r>
                <a:r>
                  <a:rPr lang="nl-NL" dirty="0" smtClean="0"/>
                  <a:t>.</a:t>
                </a:r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By </a:t>
                </a:r>
                <a:r>
                  <a:rPr lang="en-US" dirty="0"/>
                  <a:t>selecting a limited nr. of </a:t>
                </a:r>
                <a:r>
                  <a:rPr lang="en-US" i="1" dirty="0"/>
                  <a:t>Prop</a:t>
                </a:r>
                <a:r>
                  <a:rPr lang="en-US" dirty="0"/>
                  <a:t> and </a:t>
                </a:r>
                <a:r>
                  <a:rPr lang="en-US" i="1" dirty="0" err="1"/>
                  <a:t>Trcur</a:t>
                </a:r>
                <a:r>
                  <a:rPr lang="en-US" dirty="0"/>
                  <a:t> variables, under identity conditions as formulated, the number of artificially imputed age profiles may be considerably reduced</a:t>
                </a:r>
              </a:p>
              <a:p>
                <a:pPr lvl="1"/>
                <a:endParaRPr lang="en-US" sz="2100" dirty="0">
                  <a:latin typeface="Cambria Math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-6020" y="1052736"/>
                <a:ext cx="9036497" cy="5616624"/>
              </a:xfrm>
              <a:blipFill rotWithShape="1">
                <a:blip r:embed="rId2"/>
                <a:stretch>
                  <a:fillRect l="-202" t="-1303" b="-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1237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00811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(Tentative) Selection SNA </a:t>
            </a:r>
            <a:r>
              <a:rPr lang="en-US" sz="3200" dirty="0"/>
              <a:t>Variables </a:t>
            </a:r>
            <a:r>
              <a:rPr lang="en-US" sz="3200" dirty="0" smtClean="0"/>
              <a:t>for </a:t>
            </a:r>
            <a:r>
              <a:rPr lang="en-US" sz="3200" dirty="0"/>
              <a:t>Use in NTA</a:t>
            </a:r>
            <a:r>
              <a:rPr lang="en-US" sz="3200" dirty="0" smtClean="0"/>
              <a:t>, practical implementation with 2010 Netherlands data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11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699247" y="1124745"/>
            <a:ext cx="7745505" cy="5184575"/>
          </a:xfrm>
        </p:spPr>
        <p:txBody>
          <a:bodyPr>
            <a:normAutofit/>
          </a:bodyPr>
          <a:lstStyle/>
          <a:p>
            <a:r>
              <a:rPr lang="en-US" sz="2000" u="sng" dirty="0" smtClean="0"/>
              <a:t>Included</a:t>
            </a:r>
            <a:r>
              <a:rPr lang="en-US" sz="2000" dirty="0"/>
              <a:t>: All items in </a:t>
            </a:r>
            <a:r>
              <a:rPr lang="en-US" sz="2000" dirty="0" err="1"/>
              <a:t>HH</a:t>
            </a:r>
            <a:r>
              <a:rPr lang="en-US" sz="2000" dirty="0"/>
              <a:t> sector</a:t>
            </a:r>
          </a:p>
          <a:p>
            <a:r>
              <a:rPr lang="en-US" sz="2000" u="sng" dirty="0"/>
              <a:t>Included</a:t>
            </a:r>
            <a:r>
              <a:rPr lang="en-US" sz="2000" dirty="0"/>
              <a:t>: All items of </a:t>
            </a:r>
            <a:r>
              <a:rPr lang="en-US" sz="2000" dirty="0" err="1"/>
              <a:t>GOV</a:t>
            </a:r>
            <a:r>
              <a:rPr lang="en-US" sz="2000" dirty="0"/>
              <a:t> and NPI sector (related to financing </a:t>
            </a:r>
            <a:r>
              <a:rPr lang="en-US" sz="2000" dirty="0" err="1"/>
              <a:t>GOV</a:t>
            </a:r>
            <a:r>
              <a:rPr lang="en-US" sz="2000" dirty="0"/>
              <a:t> and NPI consumption)</a:t>
            </a:r>
          </a:p>
          <a:p>
            <a:r>
              <a:rPr lang="en-US" sz="2000" dirty="0"/>
              <a:t> </a:t>
            </a:r>
            <a:r>
              <a:rPr lang="en-US" sz="2000" dirty="0" smtClean="0"/>
              <a:t>However</a:t>
            </a:r>
            <a:r>
              <a:rPr lang="en-US" sz="2000" dirty="0"/>
              <a:t>, </a:t>
            </a:r>
            <a:r>
              <a:rPr lang="en-US" sz="2000" u="sng" dirty="0"/>
              <a:t>Excluded</a:t>
            </a:r>
            <a:r>
              <a:rPr lang="en-US" sz="2000" dirty="0"/>
              <a:t>: All counterpart of items in </a:t>
            </a:r>
            <a:r>
              <a:rPr lang="en-US" sz="2000" dirty="0" err="1"/>
              <a:t>HH</a:t>
            </a:r>
            <a:r>
              <a:rPr lang="en-US" sz="2000" dirty="0"/>
              <a:t>, NPI and </a:t>
            </a:r>
            <a:r>
              <a:rPr lang="en-US" sz="2000" dirty="0" err="1"/>
              <a:t>GOV</a:t>
            </a:r>
            <a:r>
              <a:rPr lang="en-US" sz="2000" dirty="0"/>
              <a:t> sector</a:t>
            </a:r>
          </a:p>
          <a:p>
            <a:r>
              <a:rPr lang="en-US" sz="2000" u="sng" dirty="0"/>
              <a:t>Excluded</a:t>
            </a:r>
            <a:r>
              <a:rPr lang="en-US" sz="2000" dirty="0"/>
              <a:t>: All items of NFC and FC sectors that have </a:t>
            </a:r>
            <a:r>
              <a:rPr lang="en-US" sz="2000" dirty="0" smtClean="0"/>
              <a:t>counterparts </a:t>
            </a:r>
            <a:r>
              <a:rPr lang="en-US" sz="2000" dirty="0"/>
              <a:t>in NFC and FC </a:t>
            </a:r>
            <a:r>
              <a:rPr lang="en-US" sz="2000" dirty="0" smtClean="0"/>
              <a:t>sectors</a:t>
            </a:r>
          </a:p>
          <a:p>
            <a:r>
              <a:rPr lang="en-US" sz="2000" dirty="0" smtClean="0"/>
              <a:t>In the selection a decision needs to be taken </a:t>
            </a:r>
            <a:r>
              <a:rPr lang="en-US" sz="2000" smtClean="0"/>
              <a:t>whether revenue </a:t>
            </a:r>
            <a:r>
              <a:rPr lang="en-US" sz="2000" dirty="0" smtClean="0"/>
              <a:t>or expenditure items should be selected</a:t>
            </a:r>
            <a:endParaRPr lang="en-US" sz="20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077072"/>
            <a:ext cx="9115637" cy="25953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179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46040"/>
            <a:ext cx="8229600" cy="1143000"/>
          </a:xfrm>
        </p:spPr>
        <p:txBody>
          <a:bodyPr/>
          <a:lstStyle/>
          <a:p>
            <a:r>
              <a:rPr lang="en-US" dirty="0" smtClean="0"/>
              <a:t>III. Review </a:t>
            </a:r>
            <a:r>
              <a:rPr lang="en-US" dirty="0"/>
              <a:t>of NTA concepts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41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987966" cy="1054250"/>
          </a:xfrm>
        </p:spPr>
        <p:txBody>
          <a:bodyPr>
            <a:noAutofit/>
          </a:bodyPr>
          <a:lstStyle/>
          <a:p>
            <a:r>
              <a:rPr lang="en-US" sz="4400" dirty="0" smtClean="0"/>
              <a:t>Social </a:t>
            </a:r>
            <a:r>
              <a:rPr lang="en-US" sz="4400" dirty="0"/>
              <a:t>Transfers in </a:t>
            </a:r>
            <a:r>
              <a:rPr lang="en-US" sz="4400" dirty="0" smtClean="0"/>
              <a:t>kind should not be included in NTA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99247" y="1772817"/>
            <a:ext cx="7745505" cy="5040560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 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987550"/>
            <a:ext cx="8273153" cy="3619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6691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426170"/>
          </a:xfrm>
        </p:spPr>
        <p:txBody>
          <a:bodyPr>
            <a:noAutofit/>
          </a:bodyPr>
          <a:lstStyle/>
          <a:p>
            <a:r>
              <a:rPr lang="es-ES_tradnl" sz="3200" dirty="0" err="1" smtClean="0"/>
              <a:t>Mixed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income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should</a:t>
            </a:r>
            <a:r>
              <a:rPr lang="es-ES_tradnl" sz="3200" dirty="0" smtClean="0"/>
              <a:t> be </a:t>
            </a:r>
            <a:r>
              <a:rPr lang="es-ES_tradnl" sz="3200" dirty="0" err="1" smtClean="0"/>
              <a:t>imputed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for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HH</a:t>
            </a:r>
            <a:r>
              <a:rPr lang="es-ES_tradnl" sz="3200" dirty="0" smtClean="0"/>
              <a:t> durables, no capital </a:t>
            </a:r>
            <a:r>
              <a:rPr lang="es-ES_tradnl" sz="3200" dirty="0" err="1" smtClean="0"/>
              <a:t>component</a:t>
            </a:r>
            <a:r>
              <a:rPr lang="es-ES_tradnl" sz="3200" dirty="0" smtClean="0"/>
              <a:t> of </a:t>
            </a:r>
            <a:r>
              <a:rPr lang="es-ES_tradnl" sz="3200" dirty="0" err="1" smtClean="0"/>
              <a:t>mixed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income</a:t>
            </a:r>
            <a:r>
              <a:rPr lang="es-ES_tradnl" sz="3200" dirty="0" smtClean="0"/>
              <a:t> of non-</a:t>
            </a:r>
            <a:r>
              <a:rPr lang="es-ES_tradnl" sz="3200" dirty="0" err="1" smtClean="0"/>
              <a:t>market</a:t>
            </a:r>
            <a:r>
              <a:rPr lang="es-ES_tradnl" sz="3200" dirty="0" smtClean="0"/>
              <a:t> output (?)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99247" y="1700809"/>
            <a:ext cx="7745505" cy="5157192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  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844824"/>
            <a:ext cx="5932437" cy="4866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6083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574550"/>
            <a:ext cx="8784976" cy="1054250"/>
          </a:xfrm>
        </p:spPr>
        <p:txBody>
          <a:bodyPr>
            <a:noAutofit/>
          </a:bodyPr>
          <a:lstStyle/>
          <a:p>
            <a:r>
              <a:rPr lang="en-US" sz="3600" dirty="0" smtClean="0"/>
              <a:t>Production </a:t>
            </a:r>
            <a:r>
              <a:rPr lang="en-US" sz="3600" dirty="0"/>
              <a:t>taxes and </a:t>
            </a:r>
            <a:r>
              <a:rPr lang="en-US" sz="3600" dirty="0" smtClean="0"/>
              <a:t>subsidies may not be deducted from </a:t>
            </a:r>
            <a:r>
              <a:rPr lang="en-US" sz="3600" dirty="0" err="1" smtClean="0"/>
              <a:t>HH</a:t>
            </a:r>
            <a:r>
              <a:rPr lang="en-US" sz="3600" dirty="0" smtClean="0"/>
              <a:t> final consumption 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1124744"/>
            <a:ext cx="7745505" cy="5461991"/>
          </a:xfrm>
        </p:spPr>
        <p:txBody>
          <a:bodyPr/>
          <a:lstStyle/>
          <a:p>
            <a:r>
              <a:rPr lang="nl-NL" dirty="0" smtClean="0"/>
              <a:t> 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8" y="1988845"/>
            <a:ext cx="8824697" cy="3139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6083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32656"/>
            <a:ext cx="7772400" cy="1656184"/>
          </a:xfrm>
        </p:spPr>
        <p:txBody>
          <a:bodyPr>
            <a:noAutofit/>
          </a:bodyPr>
          <a:lstStyle/>
          <a:p>
            <a:r>
              <a:rPr lang="en-US" sz="3600" dirty="0" smtClean="0"/>
              <a:t>A distinction should be made between pension </a:t>
            </a:r>
            <a:r>
              <a:rPr lang="en-US" sz="3600" dirty="0"/>
              <a:t>premiums and </a:t>
            </a:r>
            <a:r>
              <a:rPr lang="en-US" sz="3600" dirty="0" smtClean="0"/>
              <a:t>benefits  of funded and unfunded schemes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16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09217" y="1772816"/>
            <a:ext cx="7745505" cy="4392488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  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452" y="2780928"/>
            <a:ext cx="8765036" cy="274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6083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786210"/>
          </a:xfrm>
        </p:spPr>
        <p:txBody>
          <a:bodyPr>
            <a:noAutofit/>
          </a:bodyPr>
          <a:lstStyle/>
          <a:p>
            <a:r>
              <a:rPr lang="es-ES_tradnl" sz="3600" dirty="0" smtClean="0"/>
              <a:t>A </a:t>
            </a:r>
            <a:r>
              <a:rPr lang="es-ES_tradnl" sz="3600" dirty="0" err="1" smtClean="0"/>
              <a:t>distinction</a:t>
            </a:r>
            <a:r>
              <a:rPr lang="es-ES_tradnl" sz="3600" dirty="0" smtClean="0"/>
              <a:t> </a:t>
            </a:r>
            <a:r>
              <a:rPr lang="es-ES_tradnl" sz="3600" dirty="0" err="1" smtClean="0"/>
              <a:t>should</a:t>
            </a:r>
            <a:r>
              <a:rPr lang="es-ES_tradnl" sz="3600" dirty="0" smtClean="0"/>
              <a:t> be </a:t>
            </a:r>
            <a:r>
              <a:rPr lang="es-ES_tradnl" sz="3600" dirty="0" err="1" smtClean="0"/>
              <a:t>made</a:t>
            </a:r>
            <a:r>
              <a:rPr lang="es-ES_tradnl" sz="3600" dirty="0" smtClean="0"/>
              <a:t> </a:t>
            </a:r>
            <a:r>
              <a:rPr lang="es-ES_tradnl" sz="3600" dirty="0" err="1" smtClean="0"/>
              <a:t>between</a:t>
            </a:r>
            <a:r>
              <a:rPr lang="es-ES_tradnl" sz="3600" dirty="0" smtClean="0"/>
              <a:t> labour </a:t>
            </a:r>
            <a:r>
              <a:rPr lang="es-ES_tradnl" sz="3600" dirty="0" err="1"/>
              <a:t>income</a:t>
            </a:r>
            <a:r>
              <a:rPr lang="es-ES_tradnl" sz="3600" dirty="0"/>
              <a:t> </a:t>
            </a:r>
            <a:r>
              <a:rPr lang="es-ES_tradnl" sz="3600" dirty="0" smtClean="0"/>
              <a:t>and </a:t>
            </a:r>
            <a:r>
              <a:rPr lang="es-ES_tradnl" sz="3600" dirty="0" err="1" smtClean="0"/>
              <a:t>remittances</a:t>
            </a:r>
            <a:r>
              <a:rPr lang="es-ES_tradnl" sz="3600" dirty="0" smtClean="0"/>
              <a:t> </a:t>
            </a:r>
            <a:r>
              <a:rPr lang="es-ES_tradnl" sz="3600" dirty="0" err="1" smtClean="0"/>
              <a:t>to</a:t>
            </a:r>
            <a:r>
              <a:rPr lang="es-ES_tradnl" sz="3600" dirty="0" smtClean="0"/>
              <a:t>/</a:t>
            </a:r>
            <a:r>
              <a:rPr lang="es-ES_tradnl" sz="3600" dirty="0" err="1" smtClean="0"/>
              <a:t>from</a:t>
            </a:r>
            <a:r>
              <a:rPr lang="es-ES_tradnl" sz="3600" dirty="0" smtClean="0"/>
              <a:t> </a:t>
            </a:r>
            <a:r>
              <a:rPr lang="es-ES_tradnl" sz="3600" dirty="0" err="1" smtClean="0"/>
              <a:t>abroad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17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   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91" y="2622549"/>
            <a:ext cx="8824697" cy="2164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6083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490" y="116632"/>
            <a:ext cx="7756263" cy="1054250"/>
          </a:xfrm>
        </p:spPr>
        <p:txBody>
          <a:bodyPr>
            <a:normAutofit fontScale="90000"/>
          </a:bodyPr>
          <a:lstStyle/>
          <a:p>
            <a:r>
              <a:rPr lang="es-ES_tradnl" dirty="0" err="1" smtClean="0"/>
              <a:t>Current</a:t>
            </a:r>
            <a:r>
              <a:rPr lang="es-ES_tradnl" dirty="0" smtClean="0"/>
              <a:t> </a:t>
            </a:r>
            <a:r>
              <a:rPr lang="es-ES_tradnl" dirty="0" err="1" smtClean="0"/>
              <a:t>transfers</a:t>
            </a:r>
            <a:r>
              <a:rPr lang="es-ES_tradnl" dirty="0" smtClean="0"/>
              <a:t> versus </a:t>
            </a:r>
            <a:br>
              <a:rPr lang="es-ES_tradnl" dirty="0" smtClean="0"/>
            </a:br>
            <a:r>
              <a:rPr lang="es-ES_tradnl" dirty="0" smtClean="0"/>
              <a:t>Capital </a:t>
            </a:r>
            <a:r>
              <a:rPr lang="es-ES_tradnl" dirty="0" err="1" smtClean="0"/>
              <a:t>transfers</a:t>
            </a:r>
            <a:r>
              <a:rPr lang="es-ES_tradnl" dirty="0" smtClean="0"/>
              <a:t>, </a:t>
            </a:r>
            <a:r>
              <a:rPr lang="es-ES_tradnl" u="sng" dirty="0" err="1" smtClean="0"/>
              <a:t>criteria</a:t>
            </a:r>
            <a:endParaRPr lang="en-US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18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496" y="1124744"/>
            <a:ext cx="9217024" cy="5616624"/>
          </a:xfrm>
        </p:spPr>
        <p:txBody>
          <a:bodyPr>
            <a:noAutofit/>
          </a:bodyPr>
          <a:lstStyle/>
          <a:p>
            <a:r>
              <a:rPr lang="en-US" sz="2800" dirty="0" smtClean="0"/>
              <a:t>Capital </a:t>
            </a:r>
            <a:r>
              <a:rPr lang="en-US" sz="2800" dirty="0"/>
              <a:t>transfers only occur if an ASSET is transferred</a:t>
            </a:r>
          </a:p>
          <a:p>
            <a:r>
              <a:rPr lang="en-US" sz="2800" dirty="0"/>
              <a:t>Concept of asset may be changed between SNA and satellite accounts (e.g. </a:t>
            </a:r>
            <a:r>
              <a:rPr lang="en-US" sz="2800" dirty="0" err="1"/>
              <a:t>HH</a:t>
            </a:r>
            <a:r>
              <a:rPr lang="en-US" sz="2800" dirty="0"/>
              <a:t> durables, human capital and expenditures on education and health, R&amp;D)</a:t>
            </a:r>
          </a:p>
          <a:p>
            <a:r>
              <a:rPr lang="en-US" sz="2800" dirty="0"/>
              <a:t>Capital transfers may be in CASH and IN-KIND</a:t>
            </a:r>
          </a:p>
          <a:p>
            <a:r>
              <a:rPr lang="en-US" sz="2800" dirty="0"/>
              <a:t>Capital transfers IN-KIND may concern TANGIBLE, INTANGIBLE AND FINANCIAL assets</a:t>
            </a:r>
          </a:p>
          <a:p>
            <a:r>
              <a:rPr lang="en-US" sz="2800" dirty="0"/>
              <a:t>Capital transfers if one of the parties considers the transfer as a capital transfer (e.gh. Development aid based on current </a:t>
            </a:r>
            <a:r>
              <a:rPr lang="en-US" sz="2800" dirty="0" err="1"/>
              <a:t>GOV</a:t>
            </a:r>
            <a:r>
              <a:rPr lang="en-US" sz="2800" dirty="0"/>
              <a:t> budget)</a:t>
            </a:r>
          </a:p>
          <a:p>
            <a:r>
              <a:rPr lang="en-US" sz="2800" dirty="0"/>
              <a:t>For total economy K=</a:t>
            </a:r>
            <a:r>
              <a:rPr lang="en-US" sz="2800" dirty="0" err="1"/>
              <a:t>Snal</a:t>
            </a:r>
            <a:r>
              <a:rPr lang="en-US" sz="2800" dirty="0"/>
              <a:t> + </a:t>
            </a:r>
            <a:r>
              <a:rPr lang="en-US" sz="2800" dirty="0" err="1"/>
              <a:t>Srow</a:t>
            </a:r>
            <a:r>
              <a:rPr lang="en-US" sz="2800" dirty="0"/>
              <a:t>; for sectors K=S + </a:t>
            </a:r>
            <a:r>
              <a:rPr lang="en-US" sz="2800" dirty="0" err="1"/>
              <a:t>TrCap</a:t>
            </a:r>
            <a:r>
              <a:rPr lang="en-US" sz="2800" dirty="0"/>
              <a:t> + </a:t>
            </a:r>
            <a:r>
              <a:rPr lang="en-US" sz="2800" dirty="0" err="1" smtClean="0"/>
              <a:t>Lfin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4787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490" y="116632"/>
            <a:ext cx="7756263" cy="1054250"/>
          </a:xfrm>
        </p:spPr>
        <p:txBody>
          <a:bodyPr>
            <a:normAutofit fontScale="90000"/>
          </a:bodyPr>
          <a:lstStyle/>
          <a:p>
            <a:r>
              <a:rPr lang="es-ES_tradnl" dirty="0" err="1" smtClean="0"/>
              <a:t>Current</a:t>
            </a:r>
            <a:r>
              <a:rPr lang="es-ES_tradnl" dirty="0" smtClean="0"/>
              <a:t> </a:t>
            </a:r>
            <a:r>
              <a:rPr lang="es-ES_tradnl" dirty="0" err="1" smtClean="0"/>
              <a:t>transfers</a:t>
            </a:r>
            <a:r>
              <a:rPr lang="es-ES_tradnl" dirty="0" smtClean="0"/>
              <a:t> versus </a:t>
            </a:r>
            <a:br>
              <a:rPr lang="es-ES_tradnl" dirty="0" smtClean="0"/>
            </a:br>
            <a:r>
              <a:rPr lang="es-ES_tradnl" dirty="0" smtClean="0"/>
              <a:t>Capital </a:t>
            </a:r>
            <a:r>
              <a:rPr lang="es-ES_tradnl" dirty="0" err="1" smtClean="0"/>
              <a:t>transfers</a:t>
            </a:r>
            <a:r>
              <a:rPr lang="es-ES_tradnl" dirty="0" smtClean="0"/>
              <a:t>, </a:t>
            </a:r>
            <a:r>
              <a:rPr lang="es-ES_tradnl" u="sng" dirty="0" err="1" smtClean="0"/>
              <a:t>examples</a:t>
            </a:r>
            <a:endParaRPr lang="en-US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19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5048" y="1317180"/>
            <a:ext cx="8568952" cy="551723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Transfer </a:t>
            </a:r>
            <a:r>
              <a:rPr lang="en-US" dirty="0"/>
              <a:t>of house between parents and children (in-kind)</a:t>
            </a:r>
          </a:p>
          <a:p>
            <a:r>
              <a:rPr lang="en-US" dirty="0"/>
              <a:t>Transfer of funds between parents and children under condition that they purchase a house (cash)</a:t>
            </a:r>
          </a:p>
          <a:p>
            <a:r>
              <a:rPr lang="en-US" dirty="0"/>
              <a:t>Reimbursement by insurance companies for damage to buildings, equipment, infrastructure, caused by fire and adverse weather conditions (cash)</a:t>
            </a:r>
          </a:p>
          <a:p>
            <a:r>
              <a:rPr lang="en-US" dirty="0"/>
              <a:t>Transfer of defense and other equipment between </a:t>
            </a:r>
            <a:r>
              <a:rPr lang="en-US" dirty="0" err="1"/>
              <a:t>GOV’s</a:t>
            </a:r>
            <a:r>
              <a:rPr lang="en-US" dirty="0"/>
              <a:t> (in-kind)</a:t>
            </a:r>
          </a:p>
          <a:p>
            <a:r>
              <a:rPr lang="en-US" dirty="0"/>
              <a:t>Funds provided by </a:t>
            </a:r>
            <a:r>
              <a:rPr lang="en-US" dirty="0" err="1"/>
              <a:t>GOV’s</a:t>
            </a:r>
            <a:r>
              <a:rPr lang="en-US" dirty="0"/>
              <a:t> to </a:t>
            </a:r>
            <a:r>
              <a:rPr lang="en-US" dirty="0" err="1"/>
              <a:t>GOV’s</a:t>
            </a:r>
            <a:r>
              <a:rPr lang="en-US" dirty="0"/>
              <a:t> for building roads and other infrastructure (cash)</a:t>
            </a:r>
          </a:p>
          <a:p>
            <a:r>
              <a:rPr lang="en-US" dirty="0"/>
              <a:t>Transfers between parents and children for purposes of education provided human capital is recognized as asset in satellite accounts</a:t>
            </a:r>
          </a:p>
          <a:p>
            <a:r>
              <a:rPr lang="en-US" dirty="0"/>
              <a:t>Cancellation of debt between </a:t>
            </a:r>
            <a:r>
              <a:rPr lang="en-US" dirty="0" err="1"/>
              <a:t>GOV’s</a:t>
            </a:r>
            <a:r>
              <a:rPr lang="en-US" dirty="0"/>
              <a:t> and between parents and children</a:t>
            </a:r>
          </a:p>
          <a:p>
            <a:r>
              <a:rPr lang="en-US" dirty="0"/>
              <a:t>Large donations by individuals and enterprises to NPI’s (universities, research centers, etc.), presumably for purposes of investment </a:t>
            </a:r>
          </a:p>
          <a:p>
            <a:r>
              <a:rPr lang="en-US" dirty="0"/>
              <a:t>Bequests to children at death of parent (not explicitly mentioned in SNA)</a:t>
            </a:r>
          </a:p>
        </p:txBody>
      </p:sp>
    </p:spTree>
    <p:extLst>
      <p:ext uri="{BB962C8B-B14F-4D97-AF65-F5344CB8AC3E}">
        <p14:creationId xmlns:p14="http://schemas.microsoft.com/office/powerpoint/2010/main" val="3376083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400" dirty="0" err="1" smtClean="0"/>
              <a:t>Themes</a:t>
            </a:r>
            <a:r>
              <a:rPr lang="nl-NL" sz="4400" dirty="0" smtClean="0"/>
              <a:t> dealt </a:t>
            </a:r>
            <a:r>
              <a:rPr lang="nl-NL" sz="4400" dirty="0" err="1" smtClean="0"/>
              <a:t>with</a:t>
            </a:r>
            <a:endParaRPr lang="en-US" sz="4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2276872"/>
            <a:ext cx="7772400" cy="3742928"/>
          </a:xfrm>
        </p:spPr>
        <p:txBody>
          <a:bodyPr/>
          <a:lstStyle/>
          <a:p>
            <a:r>
              <a:rPr lang="en-US" sz="3600" dirty="0"/>
              <a:t>I. </a:t>
            </a:r>
            <a:r>
              <a:rPr lang="en-US" sz="3600" dirty="0"/>
              <a:t>Concepts of SNA analysis</a:t>
            </a:r>
          </a:p>
          <a:p>
            <a:r>
              <a:rPr lang="en-US" sz="3600" dirty="0"/>
              <a:t>II. </a:t>
            </a:r>
            <a:r>
              <a:rPr lang="en-US" sz="3600" dirty="0" smtClean="0"/>
              <a:t>Concepts of NTA analysis</a:t>
            </a:r>
          </a:p>
          <a:p>
            <a:r>
              <a:rPr lang="en-US" sz="3600" dirty="0"/>
              <a:t>III. Review of NTA </a:t>
            </a:r>
            <a:r>
              <a:rPr lang="en-US" sz="3600" dirty="0" smtClean="0"/>
              <a:t>concepts</a:t>
            </a:r>
          </a:p>
          <a:p>
            <a:r>
              <a:rPr lang="en-US" sz="3600" dirty="0"/>
              <a:t>IV. NTA compilation</a:t>
            </a:r>
            <a:endParaRPr lang="en-US" sz="36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3625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4604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IV. NTA compilation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28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490" y="188640"/>
            <a:ext cx="7756263" cy="69860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NTA Compilation, </a:t>
            </a:r>
            <a:r>
              <a:rPr lang="en-US" u="sng" dirty="0" smtClean="0"/>
              <a:t>NTA Manual</a:t>
            </a:r>
            <a:endParaRPr lang="en-US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21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2060847"/>
            <a:ext cx="8712967" cy="129614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Adjust </a:t>
            </a:r>
            <a:r>
              <a:rPr lang="en-US" sz="2800" dirty="0"/>
              <a:t>micro data by age groups </a:t>
            </a:r>
            <a:r>
              <a:rPr lang="en-US" sz="2800" dirty="0" smtClean="0"/>
              <a:t>based on </a:t>
            </a:r>
            <a:r>
              <a:rPr lang="en-US" sz="2800" dirty="0" err="1" smtClean="0"/>
              <a:t>HH</a:t>
            </a:r>
            <a:r>
              <a:rPr lang="en-US" sz="2800" dirty="0" smtClean="0"/>
              <a:t> related surveys to </a:t>
            </a:r>
            <a:r>
              <a:rPr lang="en-US" sz="2800" dirty="0"/>
              <a:t>Macro </a:t>
            </a:r>
            <a:r>
              <a:rPr lang="en-US" sz="2800" dirty="0" smtClean="0"/>
              <a:t>(SNA) Totals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70370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490" y="188640"/>
            <a:ext cx="7756263" cy="12241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NTA Compilation</a:t>
            </a:r>
            <a:r>
              <a:rPr lang="en-US" dirty="0"/>
              <a:t>, </a:t>
            </a:r>
            <a:r>
              <a:rPr lang="en-US" u="sng" dirty="0"/>
              <a:t>Conventional SNA </a:t>
            </a:r>
            <a:r>
              <a:rPr lang="en-US" u="sng" dirty="0" smtClean="0"/>
              <a:t>compilation</a:t>
            </a:r>
            <a:endParaRPr lang="en-US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22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12967" cy="5328592"/>
          </a:xfrm>
        </p:spPr>
        <p:txBody>
          <a:bodyPr>
            <a:noAutofit/>
          </a:bodyPr>
          <a:lstStyle/>
          <a:p>
            <a:pPr lvl="1"/>
            <a:r>
              <a:rPr lang="en-US" sz="2800" dirty="0" smtClean="0"/>
              <a:t>Available </a:t>
            </a:r>
            <a:r>
              <a:rPr lang="en-US" sz="2800" dirty="0"/>
              <a:t>data are incomplete; in annual compilation basic data cover approximately 50% of SNA variables</a:t>
            </a:r>
          </a:p>
          <a:p>
            <a:pPr lvl="1"/>
            <a:r>
              <a:rPr lang="en-US" sz="2800" dirty="0"/>
              <a:t>SNA structures of benchmark compilation (e.g. </a:t>
            </a:r>
            <a:r>
              <a:rPr lang="en-US" sz="2800" dirty="0" err="1"/>
              <a:t>i</a:t>
            </a:r>
            <a:r>
              <a:rPr lang="en-US" sz="2800" dirty="0"/>
              <a:t>-o coefficients) are used to complete needed information to estimate variables for which no basic data are available </a:t>
            </a:r>
          </a:p>
          <a:p>
            <a:pPr lvl="1"/>
            <a:r>
              <a:rPr lang="en-US" sz="2800" dirty="0"/>
              <a:t>SNA identities (e.g. supply-use identities, IEA distribution of receipts and expenditures) are used to arrive at consistent estimates</a:t>
            </a:r>
          </a:p>
          <a:p>
            <a:pPr lvl="1"/>
            <a:r>
              <a:rPr lang="en-US" sz="2800" dirty="0"/>
              <a:t>Including new micro </a:t>
            </a:r>
            <a:r>
              <a:rPr lang="en-US" sz="2800" dirty="0" err="1"/>
              <a:t>HH</a:t>
            </a:r>
            <a:r>
              <a:rPr lang="en-US" sz="2800" dirty="0"/>
              <a:t> data by ages implies that SNA compilation would </a:t>
            </a:r>
            <a:r>
              <a:rPr lang="en-US" sz="2800" dirty="0" smtClean="0"/>
              <a:t>need </a:t>
            </a:r>
            <a:r>
              <a:rPr lang="en-US" sz="2800" dirty="0"/>
              <a:t>to be </a:t>
            </a:r>
            <a:r>
              <a:rPr lang="en-US" sz="2800" dirty="0" smtClean="0"/>
              <a:t>revised; </a:t>
            </a:r>
            <a:r>
              <a:rPr lang="en-US" sz="2800" dirty="0"/>
              <a:t>estimates of Macro Totals would be changed if this information had been available at the time of the SNA </a:t>
            </a:r>
            <a:r>
              <a:rPr lang="en-US" sz="2800" dirty="0" smtClean="0"/>
              <a:t>compilation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80188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490" y="116632"/>
            <a:ext cx="7756263" cy="12241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NTA Compilation</a:t>
            </a:r>
            <a:r>
              <a:rPr lang="en-US" dirty="0"/>
              <a:t>, </a:t>
            </a:r>
            <a:r>
              <a:rPr lang="en-US" u="sng" dirty="0"/>
              <a:t>Bayesian Compilation </a:t>
            </a:r>
            <a:r>
              <a:rPr lang="en-US" u="sng" dirty="0" smtClean="0"/>
              <a:t>in SNA and Satellite Frameworks</a:t>
            </a:r>
            <a:endParaRPr lang="en-US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23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556792"/>
            <a:ext cx="8964488" cy="5112568"/>
          </a:xfrm>
        </p:spPr>
        <p:txBody>
          <a:bodyPr>
            <a:normAutofit fontScale="77500" lnSpcReduction="20000"/>
          </a:bodyPr>
          <a:lstStyle/>
          <a:p>
            <a:r>
              <a:rPr lang="en-US" sz="3800" dirty="0"/>
              <a:t>Formalization of Bayesian estimation approach manually used in conventional national accounts compilation</a:t>
            </a:r>
          </a:p>
          <a:p>
            <a:r>
              <a:rPr lang="en-US" sz="3700" dirty="0"/>
              <a:t>Bayesian estimation approach uses four inputs:</a:t>
            </a:r>
          </a:p>
          <a:p>
            <a:pPr lvl="1"/>
            <a:r>
              <a:rPr lang="en-US" sz="3100" dirty="0"/>
              <a:t>Basic data of selected variables: age structure micro data, SNA macro estimates</a:t>
            </a:r>
          </a:p>
          <a:p>
            <a:pPr lvl="1"/>
            <a:r>
              <a:rPr lang="en-US" sz="3100" dirty="0"/>
              <a:t>Ratios: age structure composition of  micro </a:t>
            </a:r>
            <a:r>
              <a:rPr lang="en-US" sz="3100" dirty="0" err="1"/>
              <a:t>HH</a:t>
            </a:r>
            <a:r>
              <a:rPr lang="en-US" sz="3100" dirty="0"/>
              <a:t> data, SNA coefficients: </a:t>
            </a:r>
            <a:r>
              <a:rPr lang="en-US" sz="3100" dirty="0" err="1"/>
              <a:t>i</a:t>
            </a:r>
            <a:r>
              <a:rPr lang="en-US" sz="3100" dirty="0"/>
              <a:t>-o coefficients, tax ratios, structure of composition of </a:t>
            </a:r>
            <a:r>
              <a:rPr lang="en-US" sz="3100" dirty="0" err="1"/>
              <a:t>HH</a:t>
            </a:r>
            <a:r>
              <a:rPr lang="en-US" sz="3100" dirty="0"/>
              <a:t> disposable income</a:t>
            </a:r>
          </a:p>
          <a:p>
            <a:pPr lvl="1"/>
            <a:r>
              <a:rPr lang="en-US" sz="3100" dirty="0" smtClean="0"/>
              <a:t>SNA </a:t>
            </a:r>
            <a:r>
              <a:rPr lang="en-US" sz="3100" dirty="0"/>
              <a:t>identities, identities between Macro-totals and sum of micro </a:t>
            </a:r>
            <a:r>
              <a:rPr lang="en-US" sz="3100" dirty="0" err="1"/>
              <a:t>HH</a:t>
            </a:r>
            <a:r>
              <a:rPr lang="en-US" sz="3100" dirty="0"/>
              <a:t> data</a:t>
            </a:r>
          </a:p>
          <a:p>
            <a:pPr lvl="1"/>
            <a:r>
              <a:rPr lang="en-US" sz="3100" dirty="0"/>
              <a:t>Prior reliabilities (standard deviations) of basic data on variables and ratios</a:t>
            </a:r>
          </a:p>
          <a:p>
            <a:r>
              <a:rPr lang="en-US" sz="2600" dirty="0"/>
              <a:t> </a:t>
            </a:r>
            <a:r>
              <a:rPr lang="en-US" sz="3700" dirty="0"/>
              <a:t>Results of Bayesian estimation: </a:t>
            </a:r>
          </a:p>
          <a:p>
            <a:pPr lvl="1"/>
            <a:r>
              <a:rPr lang="en-US" sz="3100" dirty="0" smtClean="0"/>
              <a:t>Posterior </a:t>
            </a:r>
            <a:r>
              <a:rPr lang="en-US" sz="3100" dirty="0"/>
              <a:t>(adjusted) Bayesian estimates of all variables and ratios that are consistent,</a:t>
            </a:r>
          </a:p>
          <a:p>
            <a:pPr lvl="1"/>
            <a:r>
              <a:rPr lang="en-US" sz="3100" dirty="0" smtClean="0"/>
              <a:t>Posterior </a:t>
            </a:r>
            <a:r>
              <a:rPr lang="en-US" sz="3100" dirty="0"/>
              <a:t>standard deviations of all variables and </a:t>
            </a:r>
            <a:r>
              <a:rPr lang="en-US" sz="3100" dirty="0" smtClean="0"/>
              <a:t>ratios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3880188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430016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I. SNA analysis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05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8490" y="2662782"/>
            <a:ext cx="7756263" cy="1054250"/>
          </a:xfrm>
        </p:spPr>
        <p:txBody>
          <a:bodyPr/>
          <a:lstStyle/>
          <a:p>
            <a:r>
              <a:rPr lang="nl-NL" sz="4400" dirty="0">
                <a:hlinkClick r:id="rId2" action="ppaction://hlinkfile"/>
              </a:rPr>
              <a:t>2010 Netherlands SNA Data</a:t>
            </a:r>
            <a:endParaRPr lang="en-US" sz="4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9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Autofit/>
          </a:bodyPr>
          <a:lstStyle/>
          <a:p>
            <a:r>
              <a:rPr lang="en-US" sz="4400" dirty="0"/>
              <a:t>Policy analyses supported by SNA accounts and </a:t>
            </a:r>
            <a:r>
              <a:rPr lang="en-US" sz="4400" dirty="0" smtClean="0"/>
              <a:t>concepts, SUT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539552" y="1484784"/>
                <a:ext cx="8049217" cy="5040560"/>
              </a:xfrm>
            </p:spPr>
            <p:txBody>
              <a:bodyPr>
                <a:normAutofit fontScale="92500" lnSpcReduction="10000"/>
              </a:bodyPr>
              <a:lstStyle/>
              <a:p>
                <a:pPr lvl="0"/>
                <a:r>
                  <a:rPr lang="en-US" dirty="0" smtClean="0"/>
                  <a:t>Production Account</a:t>
                </a:r>
                <a:endParaRPr lang="en-US" dirty="0"/>
              </a:p>
              <a:p>
                <a:pPr lvl="1"/>
                <a:r>
                  <a:rPr lang="en-US" i="1" dirty="0"/>
                  <a:t>Value added</a:t>
                </a:r>
                <a:r>
                  <a:rPr lang="en-US" dirty="0"/>
                  <a:t> -</a:t>
                </a:r>
                <a:r>
                  <a:rPr lang="en-US" u="sng" dirty="0"/>
                  <a:t>production  approach</a:t>
                </a:r>
                <a:r>
                  <a:rPr lang="en-US" dirty="0"/>
                  <a:t>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nl-NL" b="0" i="1" smtClean="0">
                            <a:latin typeface="Cambria Math"/>
                          </a:rPr>
                          <m:t>𝑝𝑟𝑜𝑑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𝑗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𝐺𝐷𝑃</m:t>
                    </m:r>
                  </m:oMath>
                </a14:m>
                <a:r>
                  <a:rPr lang="en-US" dirty="0" smtClean="0"/>
                  <a:t>:</a:t>
                </a:r>
                <a:r>
                  <a:rPr lang="en-US" dirty="0"/>
                  <a:t>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𝑝𝑟𝑜𝑑</m:t>
                        </m:r>
                        <m:r>
                          <a:rPr lang="nl-NL" b="0" i="1" smtClean="0">
                            <a:latin typeface="Cambria Math"/>
                          </a:rPr>
                          <m:t>,</m:t>
                        </m:r>
                        <m:r>
                          <a:rPr lang="nl-NL" b="0" i="1" smtClean="0">
                            <a:latin typeface="Cambria Math"/>
                          </a:rPr>
                          <m:t>𝑛𝑎𝑙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supHide m:val="on"/>
                        <m:ctrlPr>
                          <a:rPr lang="en-US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/>
                          </a:rPr>
                          <m:t>𝑗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 smtClean="0"/>
              </a:p>
              <a:p>
                <a:pPr lvl="1"/>
                <a:endParaRPr lang="en-US" dirty="0"/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nl-NL" sz="2400" dirty="0" err="1" smtClean="0"/>
                  <a:t>Generation</a:t>
                </a:r>
                <a:r>
                  <a:rPr lang="nl-NL" sz="2400" dirty="0" smtClean="0"/>
                  <a:t> of </a:t>
                </a:r>
                <a:r>
                  <a:rPr lang="nl-NL" sz="2400" dirty="0" err="1" smtClean="0"/>
                  <a:t>Income</a:t>
                </a:r>
                <a:r>
                  <a:rPr lang="nl-NL" sz="2400" dirty="0" smtClean="0"/>
                  <a:t> Account</a:t>
                </a:r>
              </a:p>
              <a:p>
                <a:pPr lvl="1">
                  <a:lnSpc>
                    <a:spcPct val="115000"/>
                  </a:lnSpc>
                </a:pPr>
                <a:r>
                  <a:rPr lang="en-US" i="1" dirty="0" smtClean="0"/>
                  <a:t>Value </a:t>
                </a:r>
                <a:r>
                  <a:rPr lang="en-US" i="1" dirty="0"/>
                  <a:t>added </a:t>
                </a:r>
                <a:r>
                  <a:rPr lang="en-US" dirty="0"/>
                  <a:t>-</a:t>
                </a:r>
                <a:r>
                  <a:rPr lang="en-US" u="sng" dirty="0"/>
                  <a:t>income approach</a:t>
                </a:r>
                <a:r>
                  <a:rPr lang="en-US" sz="1800" dirty="0" smtClean="0"/>
                  <a:t>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sz="1800" i="1">
                            <a:latin typeface="Cambria Math"/>
                          </a:rPr>
                          <m:t>𝑝𝑟𝑜𝑑</m:t>
                        </m:r>
                        <m:r>
                          <a:rPr lang="en-US" sz="1800" i="1">
                            <a:latin typeface="Cambria Math"/>
                          </a:rPr>
                          <m:t>,</m:t>
                        </m:r>
                        <m:r>
                          <a:rPr lang="nl-NL" sz="1800" b="0" i="1" smtClean="0">
                            <a:latin typeface="Cambria Math"/>
                          </a:rPr>
                          <m:t>𝑛𝑎𝑙</m:t>
                        </m:r>
                      </m:sub>
                    </m:sSub>
                    <m:r>
                      <a:rPr lang="en-US" sz="1800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en-US" sz="18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1800" i="1">
                            <a:latin typeface="Cambria Math"/>
                          </a:rPr>
                          <m:t>𝐶</m:t>
                        </m:r>
                        <m:r>
                          <a:rPr lang="nl-NL" sz="1800" b="0" i="1" smtClean="0">
                            <a:latin typeface="Cambria Math"/>
                          </a:rPr>
                          <m:t>𝑒</m:t>
                        </m:r>
                      </m:e>
                      <m:sub>
                        <m:r>
                          <a:rPr lang="nl-NL" sz="1800" b="0" i="1" smtClean="0">
                            <a:latin typeface="Cambria Math"/>
                          </a:rPr>
                          <m:t>𝑛𝑎𝑙</m:t>
                        </m:r>
                      </m:sub>
                      <m:sup>
                        <m:r>
                          <a:rPr lang="en-US" sz="1800" i="1">
                            <a:latin typeface="Cambria Math"/>
                          </a:rPr>
                          <m:t>𝑝𝑎𝑖𝑑</m:t>
                        </m:r>
                      </m:sup>
                    </m:sSubSup>
                    <m:r>
                      <a:rPr lang="en-US" sz="1800" i="1">
                        <a:latin typeface="Cambria Math"/>
                      </a:rPr>
                      <m:t>+</m:t>
                    </m:r>
                    <m:sSubSup>
                      <m:sSubSupPr>
                        <m:ctrlPr>
                          <a:rPr lang="en-US" sz="18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1800" i="1">
                            <a:latin typeface="Cambria Math"/>
                          </a:rPr>
                          <m:t>𝑇𝑥</m:t>
                        </m:r>
                      </m:e>
                      <m:sub>
                        <m:r>
                          <a:rPr lang="nl-NL" sz="1800" b="0" i="1" smtClean="0">
                            <a:latin typeface="Cambria Math"/>
                          </a:rPr>
                          <m:t>𝑝𝑟𝑜𝑑</m:t>
                        </m:r>
                        <m:r>
                          <a:rPr lang="nl-NL" sz="1800" b="0" i="1" smtClean="0">
                            <a:latin typeface="Cambria Math"/>
                          </a:rPr>
                          <m:t>, </m:t>
                        </m:r>
                        <m:r>
                          <a:rPr lang="nl-NL" sz="1800" b="0" i="1" smtClean="0">
                            <a:latin typeface="Cambria Math"/>
                          </a:rPr>
                          <m:t>𝑛𝑎𝑙</m:t>
                        </m:r>
                      </m:sub>
                      <m:sup>
                        <m:r>
                          <a:rPr lang="en-US" sz="1800" i="1">
                            <a:latin typeface="Cambria Math"/>
                          </a:rPr>
                          <m:t>𝑝𝑎𝑖𝑑</m:t>
                        </m:r>
                      </m:sup>
                    </m:sSubSup>
                    <m:r>
                      <a:rPr lang="en-US" sz="1800" i="1">
                        <a:latin typeface="Cambria Math"/>
                      </a:rPr>
                      <m:t>+</m:t>
                    </m:r>
                    <m:r>
                      <a:rPr lang="nl-NL" sz="1800" i="1" smtClean="0">
                        <a:latin typeface="Cambria Math"/>
                      </a:rPr>
                      <m:t>𝑂</m:t>
                    </m:r>
                    <m:r>
                      <a:rPr lang="nl-NL" sz="1800" b="0" i="1" smtClean="0">
                        <a:latin typeface="Cambria Math"/>
                      </a:rPr>
                      <m:t>𝑠</m:t>
                    </m:r>
                  </m:oMath>
                </a14:m>
                <a:endParaRPr lang="en-US" sz="1800" dirty="0" smtClean="0"/>
              </a:p>
              <a:p>
                <a:pPr lvl="1">
                  <a:lnSpc>
                    <a:spcPct val="115000"/>
                  </a:lnSpc>
                </a:pPr>
                <a:endParaRPr lang="en-US" sz="1800" dirty="0"/>
              </a:p>
              <a:p>
                <a:pPr lvl="0"/>
                <a:r>
                  <a:rPr lang="en-US" dirty="0" smtClean="0"/>
                  <a:t>Product </a:t>
                </a:r>
                <a:r>
                  <a:rPr lang="en-US" dirty="0"/>
                  <a:t>accounts</a:t>
                </a:r>
              </a:p>
              <a:p>
                <a:pPr lvl="1"/>
                <a:r>
                  <a:rPr lang="en-US" sz="2400" dirty="0"/>
                  <a:t>Supply Use </a:t>
                </a:r>
                <a:r>
                  <a:rPr lang="en-US" sz="2400" dirty="0" smtClean="0"/>
                  <a:t>balances</a:t>
                </a:r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𝑛𝑎𝑙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𝑀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𝑛𝑎𝑙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𝑛𝑎𝑙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/>
                          </a:rPr>
                          <m:t>𝐾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𝑛𝑎𝑙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𝑋</m:t>
                    </m:r>
                  </m:oMath>
                </a14:m>
                <a:endParaRPr lang="en-US" dirty="0"/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𝑛𝑎𝑙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𝑛𝑎𝑙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𝑛𝑎𝑙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/>
                          </a:rPr>
                          <m:t>𝐾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𝑛𝑎𝑙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+(</m:t>
                    </m:r>
                    <m:r>
                      <a:rPr lang="en-US" i="1">
                        <a:latin typeface="Cambria Math"/>
                      </a:rPr>
                      <m:t>𝑋</m:t>
                    </m:r>
                    <m:r>
                      <a:rPr lang="en-US" i="1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𝑀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endParaRPr lang="en-US" sz="2400" i="1" dirty="0" smtClean="0"/>
              </a:p>
              <a:p>
                <a:pPr lvl="1"/>
                <a:r>
                  <a:rPr lang="en-US" sz="2600" i="1" dirty="0" smtClean="0"/>
                  <a:t>GDP/Value </a:t>
                </a:r>
                <a:r>
                  <a:rPr lang="en-US" sz="2600" i="1" dirty="0"/>
                  <a:t>added</a:t>
                </a:r>
                <a:r>
                  <a:rPr lang="en-US" sz="2600" dirty="0"/>
                  <a:t> </a:t>
                </a:r>
                <a:r>
                  <a:rPr lang="en-US" sz="2600" u="sng" dirty="0"/>
                  <a:t>expenditure approach</a:t>
                </a:r>
                <a:endParaRPr lang="nl-NL" i="1" dirty="0" smtClean="0"/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𝑝𝑟𝑜𝑑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nl-NL" i="1">
                            <a:latin typeface="Cambria Math"/>
                          </a:rPr>
                          <m:t>𝑛𝑎𝑙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𝑛𝑎𝑙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/>
                          </a:rPr>
                          <m:t>𝐾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𝑛𝑎𝑙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+(</m:t>
                    </m:r>
                    <m:r>
                      <a:rPr lang="en-US" i="1">
                        <a:latin typeface="Cambria Math"/>
                      </a:rPr>
                      <m:t>𝑋</m:t>
                    </m:r>
                    <m:r>
                      <a:rPr lang="en-US" i="1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𝑀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endParaRPr lang="en-US" sz="2400" i="1" dirty="0"/>
              </a:p>
              <a:p>
                <a:pPr marL="777240" lvl="2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539552" y="1484784"/>
                <a:ext cx="8049217" cy="5040560"/>
              </a:xfrm>
              <a:blipFill rotWithShape="1">
                <a:blip r:embed="rId2"/>
                <a:stretch>
                  <a:fillRect l="-606" t="-15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7953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188640"/>
            <a:ext cx="8352928" cy="936104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Policy analyses supported by SNA accounts and concepts</a:t>
            </a:r>
            <a:r>
              <a:rPr lang="en-US" sz="4400" dirty="0" smtClean="0"/>
              <a:t>, IEA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23528" y="1052736"/>
                <a:ext cx="8712967" cy="5688632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en-US" dirty="0" smtClean="0"/>
                  <a:t>Primary distribution of income account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𝑓𝑎𝑐𝑡𝑜𝑟</m:t>
                        </m:r>
                        <m:r>
                          <a:rPr lang="en-US" sz="1600" i="1">
                            <a:latin typeface="Cambria Math"/>
                          </a:rPr>
                          <m:t>,</m:t>
                        </m:r>
                        <m:r>
                          <a:rPr lang="nl-NL" sz="1600" b="0" i="1" smtClean="0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en-US" sz="16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1600" i="1">
                            <a:latin typeface="Cambria Math"/>
                          </a:rPr>
                          <m:t>𝐶</m:t>
                        </m:r>
                        <m:r>
                          <a:rPr lang="nl-NL" sz="1600" b="0" i="1" smtClean="0">
                            <a:latin typeface="Cambria Math"/>
                          </a:rPr>
                          <m:t>𝑒</m:t>
                        </m:r>
                      </m:e>
                      <m:sub>
                        <m:r>
                          <a:rPr lang="nl-NL" sz="1600" b="0" i="1" smtClean="0">
                            <a:latin typeface="Cambria Math"/>
                          </a:rPr>
                          <m:t>𝑗</m:t>
                        </m:r>
                      </m:sub>
                      <m:sup>
                        <m:r>
                          <a:rPr lang="en-US" sz="1600" i="1">
                            <a:latin typeface="Cambria Math"/>
                          </a:rPr>
                          <m:t>𝑟𝑒𝑐𝑒𝑖𝑣𝑒𝑑</m:t>
                        </m:r>
                      </m:sup>
                    </m:sSubSup>
                    <m:r>
                      <a:rPr lang="en-US" sz="1600" i="1">
                        <a:latin typeface="Cambria Math"/>
                      </a:rPr>
                      <m:t>+</m:t>
                    </m:r>
                    <m:sSubSup>
                      <m:sSubSupPr>
                        <m:ctrlPr>
                          <a:rPr lang="en-US" sz="16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1600" i="1">
                            <a:latin typeface="Cambria Math"/>
                          </a:rPr>
                          <m:t>𝑇𝑥</m:t>
                        </m:r>
                      </m:e>
                      <m:sub>
                        <m:r>
                          <a:rPr lang="nl-NL" sz="1600" b="0" i="1" smtClean="0">
                            <a:latin typeface="Cambria Math"/>
                          </a:rPr>
                          <m:t>𝑝𝑟𝑜𝑑</m:t>
                        </m:r>
                        <m:r>
                          <a:rPr lang="nl-NL" sz="1600" b="0" i="1" smtClean="0">
                            <a:latin typeface="Cambria Math"/>
                          </a:rPr>
                          <m:t>,</m:t>
                        </m:r>
                        <m:r>
                          <a:rPr lang="nl-NL" sz="1600" b="0" i="1" smtClean="0">
                            <a:latin typeface="Cambria Math"/>
                          </a:rPr>
                          <m:t>𝑗</m:t>
                        </m:r>
                      </m:sub>
                      <m:sup>
                        <m:r>
                          <a:rPr lang="en-US" sz="1600" i="1">
                            <a:latin typeface="Cambria Math"/>
                          </a:rPr>
                          <m:t>𝑟𝑒𝑐𝑒𝑖𝑣𝑒𝑑</m:t>
                        </m:r>
                      </m:sup>
                    </m:sSubSup>
                    <m:r>
                      <a:rPr lang="en-US" sz="1600" i="1">
                        <a:latin typeface="Cambria Math"/>
                      </a:rPr>
                      <m:t>+</m:t>
                    </m:r>
                    <m:r>
                      <a:rPr lang="nl-NL" sz="1600" b="0" i="1" smtClean="0">
                        <a:latin typeface="Cambria Math"/>
                      </a:rPr>
                      <m:t>𝑂𝑠</m:t>
                    </m:r>
                    <m:r>
                      <a:rPr lang="en-US" sz="1600" i="1">
                        <a:latin typeface="Cambria Math"/>
                      </a:rPr>
                      <m:t>+</m:t>
                    </m:r>
                    <m:sSubSup>
                      <m:sSubSupPr>
                        <m:ctrlPr>
                          <a:rPr lang="en-US" sz="16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1600" i="1">
                            <a:latin typeface="Cambria Math"/>
                          </a:rPr>
                          <m:t>(</m:t>
                        </m:r>
                        <m:r>
                          <a:rPr lang="en-US" sz="1600" i="1">
                            <a:latin typeface="Cambria Math"/>
                          </a:rPr>
                          <m:t>𝑃𝑟𝑜𝑝</m:t>
                        </m:r>
                      </m:e>
                      <m:sub>
                        <m:r>
                          <a:rPr lang="nl-NL" sz="1600" b="0" i="1" smtClean="0">
                            <a:latin typeface="Cambria Math"/>
                          </a:rPr>
                          <m:t>𝑗</m:t>
                        </m:r>
                      </m:sub>
                      <m:sup>
                        <m:r>
                          <a:rPr lang="en-US" sz="1600" i="1">
                            <a:latin typeface="Cambria Math"/>
                          </a:rPr>
                          <m:t>𝑟𝑒𝑐𝑒𝑖𝑣𝑒𝑑</m:t>
                        </m:r>
                      </m:sup>
                    </m:sSubSup>
                    <m:r>
                      <a:rPr lang="en-US" sz="1600" i="1">
                        <a:latin typeface="Cambria Math"/>
                      </a:rPr>
                      <m:t>−</m:t>
                    </m:r>
                    <m:sSubSup>
                      <m:sSubSupPr>
                        <m:ctrlPr>
                          <a:rPr lang="en-US" sz="1600" i="1">
                            <a:latin typeface="Cambria Math"/>
                          </a:rPr>
                        </m:ctrlPr>
                      </m:sSubSupPr>
                      <m:e>
                        <m:r>
                          <a:rPr lang="nl-NL" sz="1600" b="0" i="1" smtClean="0">
                            <a:latin typeface="Cambria Math"/>
                          </a:rPr>
                          <m:t> </m:t>
                        </m:r>
                        <m:r>
                          <a:rPr lang="en-US" sz="1600" i="1">
                            <a:latin typeface="Cambria Math"/>
                          </a:rPr>
                          <m:t>𝑃𝑟𝑜𝑝</m:t>
                        </m:r>
                      </m:e>
                      <m:sub>
                        <m:r>
                          <a:rPr lang="nl-NL" sz="1600" b="0" i="1" smtClean="0">
                            <a:latin typeface="Cambria Math"/>
                          </a:rPr>
                          <m:t>𝑗</m:t>
                        </m:r>
                      </m:sub>
                      <m:sup>
                        <m:r>
                          <a:rPr lang="en-US" sz="1600" i="1">
                            <a:latin typeface="Cambria Math"/>
                          </a:rPr>
                          <m:t>𝑝𝑎𝑖𝑑</m:t>
                        </m:r>
                      </m:sup>
                    </m:sSubSup>
                    <m:r>
                      <a:rPr lang="en-US" sz="1600" i="1">
                        <a:latin typeface="Cambria Math"/>
                      </a:rPr>
                      <m:t>)</m:t>
                    </m:r>
                  </m:oMath>
                </a14:m>
                <a:endParaRPr lang="nl-NL" sz="1600" dirty="0" smtClean="0"/>
              </a:p>
              <a:p>
                <a:pPr lvl="1"/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1600" i="1">
                            <a:latin typeface="Cambria Math"/>
                          </a:rPr>
                          <m:t>(</m:t>
                        </m:r>
                        <m:r>
                          <a:rPr lang="nl-NL" sz="1600" b="0" i="1" smtClean="0">
                            <a:latin typeface="Cambria Math"/>
                          </a:rPr>
                          <m:t>𝐶𝑒</m:t>
                        </m:r>
                      </m:e>
                      <m:sub>
                        <m:r>
                          <a:rPr lang="nl-NL" sz="1600" i="1">
                            <a:latin typeface="Cambria Math"/>
                          </a:rPr>
                          <m:t>𝑛𝑎𝑙</m:t>
                        </m:r>
                      </m:sub>
                      <m:sup>
                        <m:r>
                          <a:rPr lang="en-US" sz="1600" i="1">
                            <a:latin typeface="Cambria Math"/>
                          </a:rPr>
                          <m:t>𝑟𝑒𝑐𝑒𝑖𝑣𝑒𝑑</m:t>
                        </m:r>
                      </m:sup>
                    </m:sSubSup>
                    <m:r>
                      <a:rPr lang="en-US" sz="1600" i="1">
                        <a:latin typeface="Cambria Math"/>
                      </a:rPr>
                      <m:t>−</m:t>
                    </m:r>
                    <m:sSubSup>
                      <m:sSubSupPr>
                        <m:ctrlPr>
                          <a:rPr lang="en-US" sz="1600" i="1">
                            <a:latin typeface="Cambria Math"/>
                          </a:rPr>
                        </m:ctrlPr>
                      </m:sSubSupPr>
                      <m:e>
                        <m:r>
                          <a:rPr lang="nl-NL" sz="1600" i="1">
                            <a:latin typeface="Cambria Math"/>
                          </a:rPr>
                          <m:t>𝐶</m:t>
                        </m:r>
                        <m:r>
                          <a:rPr lang="nl-NL" sz="1600" b="0" i="1" smtClean="0">
                            <a:latin typeface="Cambria Math"/>
                          </a:rPr>
                          <m:t>𝑒</m:t>
                        </m:r>
                      </m:e>
                      <m:sub>
                        <m:r>
                          <a:rPr lang="nl-NL" sz="1600" i="1">
                            <a:latin typeface="Cambria Math"/>
                          </a:rPr>
                          <m:t>𝑛𝑎𝑙</m:t>
                        </m:r>
                      </m:sub>
                      <m:sup>
                        <m:r>
                          <a:rPr lang="en-US" sz="1600" i="1">
                            <a:latin typeface="Cambria Math"/>
                          </a:rPr>
                          <m:t>𝑝𝑎𝑖𝑑</m:t>
                        </m:r>
                      </m:sup>
                    </m:sSubSup>
                    <m:r>
                      <a:rPr lang="en-US" sz="1600" i="1">
                        <a:latin typeface="Cambria Math"/>
                      </a:rPr>
                      <m:t>)</m:t>
                    </m:r>
                  </m:oMath>
                </a14:m>
                <a:r>
                  <a:rPr lang="nl-NL" sz="1600" dirty="0" smtClean="0"/>
                  <a:t> 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1600" i="1">
                            <a:latin typeface="Cambria Math"/>
                          </a:rPr>
                          <m:t>(</m:t>
                        </m:r>
                        <m:r>
                          <a:rPr lang="nl-NL" sz="1600" i="1">
                            <a:latin typeface="Cambria Math"/>
                          </a:rPr>
                          <m:t>𝐶</m:t>
                        </m:r>
                        <m:r>
                          <a:rPr lang="nl-NL" sz="1600" b="0" i="1" smtClean="0">
                            <a:latin typeface="Cambria Math"/>
                          </a:rPr>
                          <m:t>𝑒</m:t>
                        </m:r>
                      </m:e>
                      <m:sub>
                        <m:r>
                          <a:rPr lang="nl-NL" sz="1600" b="0" i="1" smtClean="0">
                            <a:latin typeface="Cambria Math"/>
                          </a:rPr>
                          <m:t>𝑟𝑜𝑤</m:t>
                        </m:r>
                      </m:sub>
                      <m:sup>
                        <m:r>
                          <a:rPr lang="nl-NL" sz="1600" b="0" i="1" smtClean="0">
                            <a:latin typeface="Cambria Math"/>
                          </a:rPr>
                          <m:t>𝑝𝑎𝑖𝑑</m:t>
                        </m:r>
                      </m:sup>
                    </m:sSubSup>
                    <m:r>
                      <a:rPr lang="en-US" sz="1600" i="1">
                        <a:latin typeface="Cambria Math"/>
                      </a:rPr>
                      <m:t>−</m:t>
                    </m:r>
                    <m:sSubSup>
                      <m:sSubSupPr>
                        <m:ctrlPr>
                          <a:rPr lang="en-US" sz="1600" i="1">
                            <a:latin typeface="Cambria Math"/>
                          </a:rPr>
                        </m:ctrlPr>
                      </m:sSubSupPr>
                      <m:e>
                        <m:r>
                          <a:rPr lang="nl-NL" sz="1600" i="1">
                            <a:latin typeface="Cambria Math"/>
                          </a:rPr>
                          <m:t>𝐶</m:t>
                        </m:r>
                        <m:r>
                          <a:rPr lang="nl-NL" sz="1600" b="0" i="1" smtClean="0">
                            <a:latin typeface="Cambria Math"/>
                          </a:rPr>
                          <m:t>𝑒</m:t>
                        </m:r>
                      </m:e>
                      <m:sub>
                        <m:r>
                          <a:rPr lang="nl-NL" sz="1600" b="0" i="1" smtClean="0">
                            <a:latin typeface="Cambria Math"/>
                          </a:rPr>
                          <m:t>𝑟𝑜𝑤</m:t>
                        </m:r>
                      </m:sub>
                      <m:sup>
                        <m:r>
                          <a:rPr lang="nl-NL" sz="1600" b="0" i="1" smtClean="0">
                            <a:latin typeface="Cambria Math"/>
                          </a:rPr>
                          <m:t>𝑟𝑒𝑐𝑒𝑖𝑣𝑒𝑑</m:t>
                        </m:r>
                      </m:sup>
                    </m:sSubSup>
                    <m:r>
                      <a:rPr lang="en-US" sz="1600" i="1">
                        <a:latin typeface="Cambria Math"/>
                      </a:rPr>
                      <m:t>)</m:t>
                    </m:r>
                    <m:r>
                      <a:rPr lang="nl-NL" sz="1600" b="0" i="1" smtClean="0">
                        <a:latin typeface="Cambria Math"/>
                      </a:rPr>
                      <m:t>, </m:t>
                    </m:r>
                  </m:oMath>
                </a14:m>
                <a:r>
                  <a:rPr lang="en-US" sz="1600" dirty="0" smtClean="0"/>
                  <a:t>same  identity holds for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1600" i="1">
                            <a:latin typeface="Cambria Math"/>
                          </a:rPr>
                          <m:t>𝑇𝑥</m:t>
                        </m:r>
                      </m:e>
                      <m:sub>
                        <m:r>
                          <a:rPr lang="nl-NL" sz="1600" i="1">
                            <a:latin typeface="Cambria Math"/>
                          </a:rPr>
                          <m:t>𝑝𝑟𝑜𝑑</m:t>
                        </m:r>
                      </m:sub>
                      <m:sup/>
                    </m:sSubSup>
                  </m:oMath>
                </a14:m>
                <a:r>
                  <a:rPr lang="nl-NL" sz="1600" dirty="0" smtClean="0"/>
                  <a:t> &amp; </a:t>
                </a:r>
                <a:r>
                  <a:rPr lang="nl-NL" sz="1600" i="1" dirty="0" smtClean="0">
                    <a:latin typeface="Cambria Math"/>
                  </a:rPr>
                  <a:t>Prop</a:t>
                </a:r>
              </a:p>
              <a:p>
                <a:pPr lvl="1"/>
                <a:endParaRPr lang="nl-NL" sz="1600" i="1" dirty="0">
                  <a:latin typeface="Cambria Math"/>
                </a:endParaRPr>
              </a:p>
              <a:p>
                <a:r>
                  <a:rPr lang="en-US" dirty="0" smtClean="0"/>
                  <a:t>Secondary distribution of income account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nl-NL" sz="1600" b="0" i="1" smtClean="0">
                            <a:latin typeface="Cambria Math"/>
                          </a:rPr>
                          <m:t>𝑑𝑖𝑠𝑝𝑜𝑠𝑎𝑏𝑙𝑒</m:t>
                        </m:r>
                        <m:r>
                          <a:rPr lang="en-US" sz="1600" i="1">
                            <a:latin typeface="Cambria Math"/>
                          </a:rPr>
                          <m:t>,</m:t>
                        </m:r>
                        <m:r>
                          <a:rPr lang="nl-NL" sz="1600" b="0" i="1" smtClean="0">
                            <a:latin typeface="Cambria Math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1600" dirty="0" smtClean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𝑓𝑎𝑐𝑡𝑜𝑟</m:t>
                        </m:r>
                        <m:r>
                          <a:rPr lang="en-US" sz="1600" i="1">
                            <a:latin typeface="Cambria Math"/>
                          </a:rPr>
                          <m:t>,</m:t>
                        </m:r>
                        <m:r>
                          <a:rPr lang="nl-NL" sz="1600" b="0" i="1" smtClean="0">
                            <a:latin typeface="Cambria Math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1600" dirty="0" smtClean="0"/>
                  <a:t> +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1600" i="1">
                            <a:latin typeface="Cambria Math"/>
                          </a:rPr>
                          <m:t>(</m:t>
                        </m:r>
                        <m:r>
                          <a:rPr lang="nl-NL" sz="1600" b="0" i="1" smtClean="0">
                            <a:latin typeface="Cambria Math"/>
                          </a:rPr>
                          <m:t>𝑇𝑟𝑐𝑢𝑟</m:t>
                        </m:r>
                      </m:e>
                      <m:sub>
                        <m:r>
                          <a:rPr lang="nl-NL" sz="1600" b="0" i="1" smtClean="0">
                            <a:latin typeface="Cambria Math"/>
                          </a:rPr>
                          <m:t>𝑗</m:t>
                        </m:r>
                      </m:sub>
                      <m:sup>
                        <m:r>
                          <a:rPr lang="en-US" sz="1600" i="1">
                            <a:latin typeface="Cambria Math"/>
                          </a:rPr>
                          <m:t>𝑟𝑒𝑐𝑒𝑖𝑣𝑒𝑑</m:t>
                        </m:r>
                      </m:sup>
                    </m:sSubSup>
                    <m:r>
                      <a:rPr lang="en-US" sz="1600" i="1">
                        <a:latin typeface="Cambria Math"/>
                      </a:rPr>
                      <m:t>−</m:t>
                    </m:r>
                    <m:sSubSup>
                      <m:sSubSupPr>
                        <m:ctrlPr>
                          <a:rPr lang="en-US" sz="1600" i="1">
                            <a:latin typeface="Cambria Math"/>
                          </a:rPr>
                        </m:ctrlPr>
                      </m:sSubSupPr>
                      <m:e>
                        <m:r>
                          <a:rPr lang="nl-NL" sz="1600" i="1">
                            <a:latin typeface="Cambria Math"/>
                          </a:rPr>
                          <m:t> </m:t>
                        </m:r>
                        <m:r>
                          <a:rPr lang="nl-NL" sz="1600" b="0" i="1" smtClean="0">
                            <a:latin typeface="Cambria Math"/>
                          </a:rPr>
                          <m:t>𝑇𝑟𝑐𝑢𝑟</m:t>
                        </m:r>
                      </m:e>
                      <m:sub>
                        <m:r>
                          <a:rPr lang="nl-NL" sz="1600" b="0" i="1" smtClean="0">
                            <a:latin typeface="Cambria Math"/>
                          </a:rPr>
                          <m:t>𝑗</m:t>
                        </m:r>
                      </m:sub>
                      <m:sup>
                        <m:r>
                          <a:rPr lang="en-US" sz="1600" i="1">
                            <a:latin typeface="Cambria Math"/>
                          </a:rPr>
                          <m:t>𝑝𝑎𝑖𝑑</m:t>
                        </m:r>
                      </m:sup>
                    </m:sSubSup>
                    <m:r>
                      <a:rPr lang="en-US" sz="1600" i="1">
                        <a:latin typeface="Cambria Math"/>
                      </a:rPr>
                      <m:t>)</m:t>
                    </m:r>
                  </m:oMath>
                </a14:m>
                <a:endParaRPr lang="nl-NL" sz="1600" dirty="0"/>
              </a:p>
              <a:p>
                <a:pPr lvl="1"/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1600" i="1">
                            <a:latin typeface="Cambria Math"/>
                          </a:rPr>
                          <m:t>(</m:t>
                        </m:r>
                        <m:r>
                          <a:rPr lang="nl-NL" sz="1600" b="0" i="1" smtClean="0">
                            <a:latin typeface="Cambria Math"/>
                          </a:rPr>
                          <m:t>𝑇𝑟𝑐𝑢𝑟</m:t>
                        </m:r>
                      </m:e>
                      <m:sub>
                        <m:r>
                          <a:rPr lang="nl-NL" sz="1600" i="1">
                            <a:latin typeface="Cambria Math"/>
                          </a:rPr>
                          <m:t>𝑛𝑎𝑙</m:t>
                        </m:r>
                      </m:sub>
                      <m:sup>
                        <m:r>
                          <a:rPr lang="en-US" sz="1600" i="1">
                            <a:latin typeface="Cambria Math"/>
                          </a:rPr>
                          <m:t>𝑟𝑒𝑐𝑒𝑖𝑣𝑒𝑑</m:t>
                        </m:r>
                      </m:sup>
                    </m:sSubSup>
                    <m:r>
                      <a:rPr lang="en-US" sz="1600" i="1">
                        <a:latin typeface="Cambria Math"/>
                      </a:rPr>
                      <m:t>−</m:t>
                    </m:r>
                    <m:r>
                      <a:rPr lang="nl-NL" sz="1600" b="0" i="1" smtClean="0">
                        <a:latin typeface="Cambria Math"/>
                      </a:rPr>
                      <m:t> </m:t>
                    </m:r>
                    <m:sSubSup>
                      <m:sSubSupPr>
                        <m:ctrlPr>
                          <a:rPr lang="en-US" sz="1600" i="1">
                            <a:latin typeface="Cambria Math"/>
                          </a:rPr>
                        </m:ctrlPr>
                      </m:sSubSupPr>
                      <m:e>
                        <m:r>
                          <a:rPr lang="nl-NL" sz="1600" i="1">
                            <a:latin typeface="Cambria Math"/>
                          </a:rPr>
                          <m:t>𝑇𝑟</m:t>
                        </m:r>
                        <m:r>
                          <a:rPr lang="nl-NL" sz="1600" b="0" i="1" smtClean="0">
                            <a:latin typeface="Cambria Math"/>
                          </a:rPr>
                          <m:t>𝑐𝑢𝑟</m:t>
                        </m:r>
                      </m:e>
                      <m:sub>
                        <m:r>
                          <a:rPr lang="nl-NL" sz="1600" i="1">
                            <a:latin typeface="Cambria Math"/>
                          </a:rPr>
                          <m:t>𝑛𝑎𝑙</m:t>
                        </m:r>
                      </m:sub>
                      <m:sup>
                        <m:r>
                          <a:rPr lang="en-US" sz="1600" i="1">
                            <a:latin typeface="Cambria Math"/>
                          </a:rPr>
                          <m:t>𝑝𝑎𝑖𝑑</m:t>
                        </m:r>
                      </m:sup>
                    </m:sSubSup>
                    <m:r>
                      <a:rPr lang="en-US" sz="1600" i="1">
                        <a:latin typeface="Cambria Math"/>
                      </a:rPr>
                      <m:t>)</m:t>
                    </m:r>
                  </m:oMath>
                </a14:m>
                <a:r>
                  <a:rPr lang="nl-NL" sz="1600" dirty="0"/>
                  <a:t> 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1600" i="1">
                            <a:latin typeface="Cambria Math"/>
                          </a:rPr>
                          <m:t>(</m:t>
                        </m:r>
                        <m:r>
                          <a:rPr lang="nl-NL" sz="1600" i="1">
                            <a:latin typeface="Cambria Math"/>
                          </a:rPr>
                          <m:t>𝑇𝑟</m:t>
                        </m:r>
                        <m:r>
                          <a:rPr lang="nl-NL" sz="1600" b="0" i="1" smtClean="0">
                            <a:latin typeface="Cambria Math"/>
                          </a:rPr>
                          <m:t>𝑐𝑢𝑟</m:t>
                        </m:r>
                      </m:e>
                      <m:sub>
                        <m:r>
                          <a:rPr lang="nl-NL" sz="1600" i="1">
                            <a:latin typeface="Cambria Math"/>
                          </a:rPr>
                          <m:t>𝑟𝑜𝑤</m:t>
                        </m:r>
                      </m:sub>
                      <m:sup>
                        <m:r>
                          <a:rPr lang="nl-NL" sz="1600" i="1">
                            <a:latin typeface="Cambria Math"/>
                          </a:rPr>
                          <m:t>𝑝𝑎𝑖𝑑</m:t>
                        </m:r>
                      </m:sup>
                    </m:sSubSup>
                    <m:r>
                      <a:rPr lang="en-US" sz="1600" i="1">
                        <a:latin typeface="Cambria Math"/>
                      </a:rPr>
                      <m:t>−</m:t>
                    </m:r>
                    <m:sSubSup>
                      <m:sSubSupPr>
                        <m:ctrlPr>
                          <a:rPr lang="en-US" sz="1600" i="1">
                            <a:latin typeface="Cambria Math"/>
                          </a:rPr>
                        </m:ctrlPr>
                      </m:sSubSupPr>
                      <m:e>
                        <m:r>
                          <a:rPr lang="nl-NL" sz="1600" b="0" i="1" smtClean="0">
                            <a:latin typeface="Cambria Math"/>
                          </a:rPr>
                          <m:t>𝑇𝑟𝑐𝑢𝑟</m:t>
                        </m:r>
                      </m:e>
                      <m:sub>
                        <m:r>
                          <a:rPr lang="nl-NL" sz="1600" i="1">
                            <a:latin typeface="Cambria Math"/>
                          </a:rPr>
                          <m:t>𝑟𝑜𝑤</m:t>
                        </m:r>
                      </m:sub>
                      <m:sup>
                        <m:r>
                          <a:rPr lang="nl-NL" sz="1600" i="1">
                            <a:latin typeface="Cambria Math"/>
                          </a:rPr>
                          <m:t>𝑟𝑒𝑐𝑒𝑖𝑣𝑒𝑑</m:t>
                        </m:r>
                      </m:sup>
                    </m:sSubSup>
                    <m:r>
                      <a:rPr lang="en-US" sz="1600" i="1">
                        <a:latin typeface="Cambria Math"/>
                      </a:rPr>
                      <m:t>)</m:t>
                    </m:r>
                  </m:oMath>
                </a14:m>
                <a:endParaRPr lang="en-US" sz="1600" dirty="0" smtClean="0"/>
              </a:p>
              <a:p>
                <a:pPr lvl="1"/>
                <a:endParaRPr lang="en-US" sz="1600" dirty="0" smtClean="0"/>
              </a:p>
              <a:p>
                <a:r>
                  <a:rPr lang="en-US" dirty="0" smtClean="0"/>
                  <a:t>Use of income account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𝑆𝑎𝑣</m:t>
                        </m:r>
                      </m:e>
                      <m:sub>
                        <m:r>
                          <a:rPr lang="nl-NL" sz="1600" i="1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= </m:t>
                    </m:r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𝑑𝑖𝑠𝑝𝑜𝑠𝑎𝑏𝑙𝑒</m:t>
                        </m:r>
                        <m:r>
                          <a:rPr lang="en-US" sz="1600" i="1">
                            <a:latin typeface="Cambria Math"/>
                          </a:rPr>
                          <m:t>,</m:t>
                        </m:r>
                        <m:r>
                          <a:rPr lang="nl-NL" sz="1600" i="1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nl-NL" sz="1600" i="1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nl-NL" sz="1600" i="1">
                            <a:latin typeface="Cambria Math"/>
                          </a:rPr>
                          <m:t>𝑗</m:t>
                        </m:r>
                      </m:sub>
                    </m:sSub>
                  </m:oMath>
                </a14:m>
                <a:endParaRPr lang="en-US" sz="1600" i="1" dirty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𝑆𝑎𝑣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𝑅𝑂𝑊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16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/>
                          </a:rPr>
                          <m:t>𝑀</m:t>
                        </m:r>
                        <m:r>
                          <a:rPr lang="en-US" sz="1600" i="1">
                            <a:latin typeface="Cambria Math"/>
                          </a:rPr>
                          <m:t>−</m:t>
                        </m:r>
                        <m:r>
                          <a:rPr lang="en-US" sz="1600" i="1">
                            <a:latin typeface="Cambria Math"/>
                          </a:rPr>
                          <m:t>𝑋</m:t>
                        </m:r>
                      </m:e>
                    </m:d>
                    <m:r>
                      <a:rPr lang="en-US" sz="1600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sz="1600" i="1">
                            <a:latin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𝐶𝐸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𝑟𝑜𝑤</m:t>
                            </m:r>
                          </m:sub>
                          <m:sup>
                            <m:r>
                              <a:rPr lang="en-US" sz="1600" i="1">
                                <a:latin typeface="Cambria Math"/>
                              </a:rPr>
                              <m:t>𝑟𝑒𝑐𝑒𝑖𝑣𝑒𝑑</m:t>
                            </m:r>
                          </m:sup>
                        </m:sSubSup>
                        <m:r>
                          <a:rPr lang="en-US" sz="1600" i="1">
                            <a:latin typeface="Cambria Math"/>
                          </a:rPr>
                          <m:t>−</m:t>
                        </m:r>
                        <m:sSubSup>
                          <m:sSubSupPr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𝐶𝐸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𝑟𝑜𝑤</m:t>
                            </m:r>
                          </m:sub>
                          <m:sup>
                            <m:r>
                              <a:rPr lang="en-US" sz="1600" i="1">
                                <a:latin typeface="Cambria Math"/>
                              </a:rPr>
                              <m:t>𝑝𝑎𝑖𝑑</m:t>
                            </m:r>
                          </m:sup>
                        </m:sSubSup>
                      </m:e>
                    </m:d>
                    <m:r>
                      <a:rPr lang="en-US" sz="1600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sz="1600" i="1">
                            <a:latin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𝑇𝑥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𝑝𝑟𝑜𝑑</m:t>
                            </m:r>
                            <m:r>
                              <a:rPr lang="en-US" sz="1600" i="1">
                                <a:latin typeface="Cambria Math"/>
                              </a:rPr>
                              <m:t>,</m:t>
                            </m:r>
                            <m:r>
                              <a:rPr lang="en-US" sz="1600" i="1">
                                <a:latin typeface="Cambria Math"/>
                              </a:rPr>
                              <m:t>𝑟𝑜𝑤</m:t>
                            </m:r>
                          </m:sub>
                          <m:sup>
                            <m:r>
                              <a:rPr lang="en-US" sz="1600" i="1">
                                <a:latin typeface="Cambria Math"/>
                              </a:rPr>
                              <m:t>𝑟𝑒𝑐𝑒𝑖𝑣𝑒𝑑</m:t>
                            </m:r>
                          </m:sup>
                        </m:sSubSup>
                        <m:r>
                          <a:rPr lang="en-US" sz="1600" i="1">
                            <a:latin typeface="Cambria Math"/>
                          </a:rPr>
                          <m:t>−</m:t>
                        </m:r>
                        <m:sSubSup>
                          <m:sSubSupPr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𝑇𝑥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𝑝𝑟𝑜𝑑</m:t>
                            </m:r>
                            <m:r>
                              <a:rPr lang="en-US" sz="1600" i="1">
                                <a:latin typeface="Cambria Math"/>
                              </a:rPr>
                              <m:t>,</m:t>
                            </m:r>
                            <m:r>
                              <a:rPr lang="en-US" sz="1600" i="1">
                                <a:latin typeface="Cambria Math"/>
                              </a:rPr>
                              <m:t>𝑟𝑜𝑤</m:t>
                            </m:r>
                          </m:sub>
                          <m:sup>
                            <m:r>
                              <a:rPr lang="en-US" sz="1600" i="1">
                                <a:latin typeface="Cambria Math"/>
                              </a:rPr>
                              <m:t>𝑝𝑎𝑖𝑑</m:t>
                            </m:r>
                          </m:sup>
                        </m:sSubSup>
                      </m:e>
                    </m:d>
                    <m:r>
                      <a:rPr lang="en-US" sz="1600" i="1">
                        <a:latin typeface="Cambria Math"/>
                      </a:rPr>
                      <m:t>+</m:t>
                    </m:r>
                  </m:oMath>
                </a14:m>
                <a:endParaRPr lang="nl-NL" sz="1600" i="1" dirty="0">
                  <a:latin typeface="Cambria Math"/>
                </a:endParaRPr>
              </a:p>
              <a:p>
                <a:pPr marL="41148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/>
                        </a:rPr>
                        <m:t>(</m:t>
                      </m:r>
                      <m:sSubSup>
                        <m:sSubSupPr>
                          <m:ctrlPr>
                            <a:rPr lang="en-US" sz="1600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1600" i="1">
                              <a:latin typeface="Cambria Math"/>
                            </a:rPr>
                            <m:t>𝑃𝑟𝑜𝑝</m:t>
                          </m:r>
                        </m:e>
                        <m:sub>
                          <m:r>
                            <a:rPr lang="en-US" sz="1600" i="1">
                              <a:latin typeface="Cambria Math"/>
                            </a:rPr>
                            <m:t>𝑟𝑜𝑤</m:t>
                          </m:r>
                        </m:sub>
                        <m:sup>
                          <m:r>
                            <a:rPr lang="en-US" sz="1600" i="1">
                              <a:latin typeface="Cambria Math"/>
                            </a:rPr>
                            <m:t>𝑟𝑒𝑐𝑒𝑖𝑣𝑒𝑑</m:t>
                          </m:r>
                        </m:sup>
                      </m:sSubSup>
                      <m:r>
                        <a:rPr lang="en-US" sz="1600" i="1">
                          <a:latin typeface="Cambria Math"/>
                        </a:rPr>
                        <m:t>−</m:t>
                      </m:r>
                      <m:sSubSup>
                        <m:sSubSupPr>
                          <m:ctrlPr>
                            <a:rPr lang="en-US" sz="1600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1600" i="1">
                              <a:latin typeface="Cambria Math"/>
                            </a:rPr>
                            <m:t>𝑃𝑟𝑜𝑝</m:t>
                          </m:r>
                        </m:e>
                        <m:sub>
                          <m:r>
                            <a:rPr lang="en-US" sz="1600" i="1">
                              <a:latin typeface="Cambria Math"/>
                            </a:rPr>
                            <m:t>𝑟𝑜𝑤</m:t>
                          </m:r>
                        </m:sub>
                        <m:sup>
                          <m:r>
                            <a:rPr lang="en-US" sz="1600" i="1">
                              <a:latin typeface="Cambria Math"/>
                            </a:rPr>
                            <m:t>𝑝𝑎𝑖𝑑</m:t>
                          </m:r>
                        </m:sup>
                      </m:sSubSup>
                      <m:r>
                        <a:rPr lang="en-US" sz="1600" i="1">
                          <a:latin typeface="Cambria Math"/>
                        </a:rPr>
                        <m:t>)+(</m:t>
                      </m:r>
                      <m:sSubSup>
                        <m:sSubSupPr>
                          <m:ctrlPr>
                            <a:rPr lang="en-US" sz="1600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1600" i="1">
                              <a:latin typeface="Cambria Math"/>
                            </a:rPr>
                            <m:t>𝑇𝑟𝑐𝑢𝑟</m:t>
                          </m:r>
                        </m:e>
                        <m:sub>
                          <m:r>
                            <a:rPr lang="en-US" sz="1600" i="1">
                              <a:latin typeface="Cambria Math"/>
                            </a:rPr>
                            <m:t>𝑟𝑜𝑤</m:t>
                          </m:r>
                        </m:sub>
                        <m:sup>
                          <m:r>
                            <a:rPr lang="en-US" sz="1600" i="1">
                              <a:latin typeface="Cambria Math"/>
                            </a:rPr>
                            <m:t>𝑟𝑒𝑐𝑒𝑖𝑣𝑒𝑑</m:t>
                          </m:r>
                        </m:sup>
                      </m:sSubSup>
                      <m:r>
                        <a:rPr lang="en-US" sz="1600" i="1">
                          <a:latin typeface="Cambria Math"/>
                        </a:rPr>
                        <m:t>−</m:t>
                      </m:r>
                      <m:sSubSup>
                        <m:sSubSupPr>
                          <m:ctrlPr>
                            <a:rPr lang="en-US" sz="1600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1600" i="1">
                              <a:latin typeface="Cambria Math"/>
                            </a:rPr>
                            <m:t>𝑇𝑟𝑐𝑢𝑟</m:t>
                          </m:r>
                        </m:e>
                        <m:sub>
                          <m:r>
                            <a:rPr lang="en-US" sz="1600" i="1">
                              <a:latin typeface="Cambria Math"/>
                            </a:rPr>
                            <m:t>𝑟𝑜𝑤</m:t>
                          </m:r>
                        </m:sub>
                        <m:sup>
                          <m:r>
                            <a:rPr lang="en-US" sz="1600" i="1">
                              <a:latin typeface="Cambria Math"/>
                            </a:rPr>
                            <m:t>𝑝𝑎𝑖𝑑</m:t>
                          </m:r>
                        </m:sup>
                      </m:sSubSup>
                      <m:r>
                        <a:rPr lang="en-US" sz="1600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1600" i="1" dirty="0" smtClean="0">
                  <a:latin typeface="Cambria Math"/>
                </a:endParaRPr>
              </a:p>
              <a:p>
                <a:pPr marL="411480" lvl="1" indent="0">
                  <a:buNone/>
                </a:pPr>
                <a:endParaRPr lang="en-US" sz="1600" i="1" dirty="0">
                  <a:latin typeface="Cambria Math"/>
                </a:endParaRPr>
              </a:p>
              <a:p>
                <a:r>
                  <a:rPr lang="en-US" dirty="0" smtClean="0"/>
                  <a:t>Capital account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𝑆𝑎𝑣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𝑛𝑎𝑙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𝑆𝑎𝑣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𝑟𝑜𝑤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=</m:t>
                    </m:r>
                    <m:r>
                      <a:rPr lang="en-US" sz="1600" i="1">
                        <a:latin typeface="Cambria Math"/>
                      </a:rPr>
                      <m:t>𝐾</m:t>
                    </m:r>
                  </m:oMath>
                </a14:m>
                <a:endParaRPr lang="en-US" sz="1600" i="1" dirty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𝑁𝑙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𝑆𝑎𝑣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sz="1600" i="1">
                            <a:latin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𝑇𝑟𝑐𝑎𝑝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𝑗</m:t>
                            </m:r>
                          </m:sub>
                          <m:sup>
                            <m:r>
                              <a:rPr lang="en-US" sz="1600" i="1">
                                <a:latin typeface="Cambria Math"/>
                              </a:rPr>
                              <m:t>𝑟𝑒𝑐𝑒𝑖𝑣𝑒𝑑</m:t>
                            </m:r>
                          </m:sup>
                        </m:sSubSup>
                        <m:r>
                          <a:rPr lang="en-US" sz="1600" i="1">
                            <a:latin typeface="Cambria Math"/>
                          </a:rPr>
                          <m:t>−</m:t>
                        </m:r>
                        <m:sSubSup>
                          <m:sSubSupPr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𝑇𝑟𝑐𝑎𝑝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𝑗</m:t>
                            </m:r>
                          </m:sub>
                          <m:sup>
                            <m:r>
                              <a:rPr lang="en-US" sz="1600" i="1">
                                <a:latin typeface="Cambria Math"/>
                              </a:rPr>
                              <m:t>𝑝𝑎𝑖𝑑</m:t>
                            </m:r>
                          </m:sup>
                        </m:sSubSup>
                      </m:e>
                    </m:d>
                    <m:r>
                      <a:rPr lang="en-US" sz="1600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𝐾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𝑗</m:t>
                        </m:r>
                      </m:sub>
                    </m:sSub>
                  </m:oMath>
                </a14:m>
                <a:endParaRPr lang="en-US" sz="1600" i="1" dirty="0" smtClean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𝑁𝑙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𝑛𝑎𝑙</m:t>
                        </m:r>
                      </m:sub>
                    </m:sSub>
                    <m:r>
                      <a:rPr lang="nl-NL" sz="1600" b="0" i="1" smtClean="0">
                        <a:latin typeface="Cambria Math"/>
                      </a:rPr>
                      <m:t>=−</m:t>
                    </m:r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𝑁𝑙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𝑟𝑜𝑤</m:t>
                        </m:r>
                      </m:sub>
                    </m:sSub>
                  </m:oMath>
                </a14:m>
                <a:endParaRPr lang="en-US" sz="1600" i="1" dirty="0" smtClean="0">
                  <a:latin typeface="Cambria Math"/>
                </a:endParaRPr>
              </a:p>
              <a:p>
                <a:pPr lvl="1"/>
                <a:endParaRPr lang="en-US" sz="1600" i="1" dirty="0" smtClean="0">
                  <a:latin typeface="Cambria Math"/>
                </a:endParaRPr>
              </a:p>
              <a:p>
                <a:r>
                  <a:rPr lang="en-US" dirty="0" smtClean="0"/>
                  <a:t>While SNA is a </a:t>
                </a:r>
                <a:r>
                  <a:rPr lang="en-US" u="sng" dirty="0" smtClean="0"/>
                  <a:t>double bookkeeping system</a:t>
                </a:r>
                <a:r>
                  <a:rPr lang="en-US" dirty="0" smtClean="0"/>
                  <a:t>, please note that not all items (receipts and expenditures) are used to define major SNA concepts. Only receipts and expenditures of </a:t>
                </a:r>
                <a:r>
                  <a:rPr lang="en-US" i="1" dirty="0" smtClean="0"/>
                  <a:t>Ce</a:t>
                </a:r>
                <a:r>
                  <a:rPr lang="en-US" dirty="0" smtClean="0"/>
                  <a:t>, </a:t>
                </a:r>
                <a:r>
                  <a:rPr lang="en-US" i="1" dirty="0" smtClean="0"/>
                  <a:t>Prop</a:t>
                </a:r>
                <a:r>
                  <a:rPr lang="en-US" dirty="0" smtClean="0"/>
                  <a:t>, </a:t>
                </a:r>
                <a:r>
                  <a:rPr lang="en-US" i="1" dirty="0" smtClean="0"/>
                  <a:t>Trcur</a:t>
                </a:r>
                <a:r>
                  <a:rPr lang="en-US" dirty="0" smtClean="0"/>
                  <a:t>, and </a:t>
                </a:r>
                <a:r>
                  <a:rPr lang="en-US" i="1" dirty="0" smtClean="0"/>
                  <a:t>Trcap</a:t>
                </a:r>
                <a:r>
                  <a:rPr lang="en-US" dirty="0" smtClean="0"/>
                  <a:t> are needed to define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𝑓𝑎𝑐𝑡𝑜𝑟</m:t>
                        </m:r>
                      </m:sub>
                    </m:sSub>
                    <m:r>
                      <a:rPr lang="en-US" b="0" i="0" smtClean="0">
                        <a:latin typeface="Cambria Math"/>
                      </a:rPr>
                      <m:t>; 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𝑑𝑖𝑠𝑝𝑜𝑠𝑎𝑏𝑙𝑒</m:t>
                        </m:r>
                      </m:sub>
                    </m:sSub>
                  </m:oMath>
                </a14:m>
                <a:r>
                  <a:rPr lang="en-US" dirty="0" smtClean="0"/>
                  <a:t>;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𝑆𝑎𝑣</m:t>
                    </m:r>
                  </m:oMath>
                </a14:m>
                <a:r>
                  <a:rPr lang="en-US" dirty="0" smtClean="0"/>
                  <a:t> &amp;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𝑁𝑙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nl-NL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23528" y="1052736"/>
                <a:ext cx="8712967" cy="5688632"/>
              </a:xfrm>
              <a:blipFill rotWithShape="1">
                <a:blip r:embed="rId2"/>
                <a:stretch>
                  <a:fillRect l="-210" t="-1286" b="-2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424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180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II. NTA analysis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75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4400" dirty="0"/>
              <a:t>Analysis </a:t>
            </a:r>
            <a:r>
              <a:rPr lang="nl-NL" sz="4400" dirty="0" err="1"/>
              <a:t>supported</a:t>
            </a:r>
            <a:r>
              <a:rPr lang="nl-NL" sz="4400" dirty="0"/>
              <a:t> </a:t>
            </a:r>
            <a:r>
              <a:rPr lang="nl-NL" sz="4400" dirty="0" err="1"/>
              <a:t>by</a:t>
            </a:r>
            <a:r>
              <a:rPr lang="nl-NL" sz="4400" dirty="0"/>
              <a:t> NTA Accounts </a:t>
            </a:r>
            <a:r>
              <a:rPr lang="nl-NL" sz="4400" dirty="0" err="1"/>
              <a:t>and</a:t>
            </a:r>
            <a:r>
              <a:rPr lang="nl-NL" sz="4400" dirty="0"/>
              <a:t> </a:t>
            </a:r>
            <a:r>
              <a:rPr lang="nl-NL" sz="4400" dirty="0" err="1"/>
              <a:t>Concepts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-144016" y="1628801"/>
                <a:ext cx="9396536" cy="4497362"/>
              </a:xfrm>
            </p:spPr>
            <p:txBody>
              <a:bodyPr>
                <a:normAutofit/>
              </a:bodyPr>
              <a:lstStyle/>
              <a:p>
                <a:r>
                  <a:rPr lang="nl-NL" dirty="0" smtClean="0"/>
                  <a:t>SNA </a:t>
                </a:r>
                <a:r>
                  <a:rPr lang="nl-NL" dirty="0" err="1" smtClean="0"/>
                  <a:t>Saving</a:t>
                </a:r>
                <a:endParaRPr lang="nl-NL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𝑆𝑎𝑣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𝑛𝑎𝑙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1600" i="1">
                            <a:latin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𝐶𝑒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𝑛𝑎𝑙</m:t>
                            </m:r>
                          </m:sub>
                          <m:sup>
                            <m:r>
                              <a:rPr lang="en-US" sz="1600" i="1">
                                <a:latin typeface="Cambria Math"/>
                              </a:rPr>
                              <m:t>𝑟𝑒𝑐𝑒𝑖𝑣𝑒𝑑</m:t>
                            </m:r>
                          </m:sup>
                        </m:sSubSup>
                        <m:r>
                          <a:rPr lang="en-US" sz="1600" i="1">
                            <a:latin typeface="Cambria Math"/>
                          </a:rPr>
                          <m:t>+</m:t>
                        </m:r>
                        <m:sSubSup>
                          <m:sSubSupPr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𝑇𝑥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𝑝𝑟𝑜𝑑</m:t>
                            </m:r>
                            <m:r>
                              <a:rPr lang="en-US" sz="1600" i="1">
                                <a:latin typeface="Cambria Math"/>
                              </a:rPr>
                              <m:t>,</m:t>
                            </m:r>
                            <m:r>
                              <a:rPr lang="en-US" sz="1600" i="1">
                                <a:latin typeface="Cambria Math"/>
                              </a:rPr>
                              <m:t>𝑛𝑎𝑙</m:t>
                            </m:r>
                          </m:sub>
                          <m:sup>
                            <m:r>
                              <a:rPr lang="en-US" sz="1600" i="1">
                                <a:latin typeface="Cambria Math"/>
                              </a:rPr>
                              <m:t>𝑟𝑒𝑐𝑒𝑖𝑣𝑒𝑑</m:t>
                            </m:r>
                          </m:sup>
                        </m:sSubSup>
                        <m:r>
                          <a:rPr lang="en-US" sz="1600" i="1">
                            <a:latin typeface="Cambria Math"/>
                          </a:rPr>
                          <m:t>+</m:t>
                        </m:r>
                        <m:r>
                          <a:rPr lang="en-US" sz="1600" i="1">
                            <a:latin typeface="Cambria Math"/>
                          </a:rPr>
                          <m:t>𝑂𝑠</m:t>
                        </m:r>
                      </m:e>
                    </m:d>
                    <m:r>
                      <a:rPr lang="en-US" sz="1600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sz="1600" i="1">
                            <a:latin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𝑃𝑟𝑜𝑝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𝑛𝑎𝑙</m:t>
                            </m:r>
                          </m:sub>
                          <m:sup>
                            <m:r>
                              <a:rPr lang="en-US" sz="1600" i="1">
                                <a:latin typeface="Cambria Math"/>
                              </a:rPr>
                              <m:t>𝑟𝑒𝑐𝑒𝑖𝑣𝑒𝑑</m:t>
                            </m:r>
                          </m:sup>
                        </m:sSubSup>
                        <m:r>
                          <a:rPr lang="en-US" sz="1600" i="1">
                            <a:latin typeface="Cambria Math"/>
                          </a:rPr>
                          <m:t>−</m:t>
                        </m:r>
                        <m:sSubSup>
                          <m:sSubSupPr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𝑃𝑟𝑜𝑝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𝑛𝑎𝑙</m:t>
                            </m:r>
                          </m:sub>
                          <m:sup>
                            <m:r>
                              <a:rPr lang="en-US" sz="1600" i="1">
                                <a:latin typeface="Cambria Math"/>
                              </a:rPr>
                              <m:t>𝑝𝑎𝑖𝑑</m:t>
                            </m:r>
                          </m:sup>
                        </m:sSubSup>
                      </m:e>
                    </m:d>
                    <m:r>
                      <a:rPr lang="en-US" sz="1600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sz="1600" i="1">
                            <a:latin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𝑇𝑟𝑐𝑢𝑟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𝑛𝑎𝑙</m:t>
                            </m:r>
                          </m:sub>
                          <m:sup>
                            <m:r>
                              <a:rPr lang="en-US" sz="1600" i="1">
                                <a:latin typeface="Cambria Math"/>
                              </a:rPr>
                              <m:t>𝑟𝑒𝑐𝑒𝑖𝑣𝑒𝑑</m:t>
                            </m:r>
                          </m:sup>
                        </m:sSubSup>
                        <m:r>
                          <a:rPr lang="en-US" sz="1600" i="1">
                            <a:latin typeface="Cambria Math"/>
                          </a:rPr>
                          <m:t>−</m:t>
                        </m:r>
                        <m:sSubSup>
                          <m:sSubSupPr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𝑇𝑟𝑐𝑢𝑟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𝑛𝑎𝑙</m:t>
                            </m:r>
                          </m:sub>
                          <m:sup>
                            <m:r>
                              <a:rPr lang="en-US" sz="1600" i="1">
                                <a:latin typeface="Cambria Math"/>
                              </a:rPr>
                              <m:t>𝑝𝑎𝑖𝑑</m:t>
                            </m:r>
                          </m:sup>
                        </m:sSubSup>
                      </m:e>
                    </m:d>
                    <m:r>
                      <a:rPr lang="en-US" sz="1600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𝑛𝑎𝑙</m:t>
                        </m:r>
                      </m:sub>
                    </m:sSub>
                  </m:oMath>
                </a14:m>
                <a:endParaRPr lang="en-US" sz="1600" i="1" dirty="0" smtClean="0">
                  <a:latin typeface="Cambria Math"/>
                </a:endParaRPr>
              </a:p>
              <a:p>
                <a:pPr lvl="1"/>
                <a:endParaRPr lang="en-US" sz="1600" i="1" dirty="0" smtClean="0">
                  <a:latin typeface="Cambria Math"/>
                </a:endParaRPr>
              </a:p>
              <a:p>
                <a:r>
                  <a:rPr lang="nl-NL" dirty="0" smtClean="0"/>
                  <a:t>Operating surplus &amp; Mixed </a:t>
                </a:r>
                <a:r>
                  <a:rPr lang="nl-NL" dirty="0" err="1" smtClean="0"/>
                  <a:t>Income</a:t>
                </a:r>
                <a:endParaRPr lang="nl-NL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</a:rPr>
                      <m:t>𝑂𝑠</m:t>
                    </m:r>
                    <m:r>
                      <a:rPr lang="en-US" sz="16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16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600" i="1">
                            <a:latin typeface="Cambria Math"/>
                          </a:rPr>
                          <m:t>𝑂𝑠</m:t>
                        </m:r>
                      </m:e>
                      <m:sup>
                        <m:r>
                          <a:rPr lang="en-US" sz="1600" i="1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sz="1600" i="1">
                        <a:latin typeface="Cambria Math"/>
                      </a:rPr>
                      <m:t>+</m:t>
                    </m:r>
                    <m:r>
                      <a:rPr lang="en-US" sz="1600" i="1">
                        <a:latin typeface="Cambria Math"/>
                      </a:rPr>
                      <m:t>𝑀𝑥</m:t>
                    </m:r>
                  </m:oMath>
                </a14:m>
                <a:endParaRPr lang="en-US" sz="1600" i="1" dirty="0" smtClean="0">
                  <a:latin typeface="Cambria Math"/>
                </a:endParaRPr>
              </a:p>
              <a:p>
                <a:pPr lvl="1"/>
                <a:endParaRPr lang="en-US" sz="1600" i="1" dirty="0">
                  <a:latin typeface="Cambria Math"/>
                </a:endParaRPr>
              </a:p>
              <a:p>
                <a:r>
                  <a:rPr lang="nl-NL" dirty="0" smtClean="0"/>
                  <a:t>NTA Life </a:t>
                </a:r>
                <a:r>
                  <a:rPr lang="nl-NL" dirty="0" err="1" smtClean="0"/>
                  <a:t>cycle</a:t>
                </a:r>
                <a:r>
                  <a:rPr lang="nl-NL" dirty="0" smtClean="0"/>
                  <a:t> deficit</a:t>
                </a:r>
              </a:p>
              <a:p>
                <a:pPr lvl="1"/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1600" i="1">
                            <a:latin typeface="Cambria Math"/>
                          </a:rPr>
                          <m:t>−[(</m:t>
                        </m:r>
                        <m:r>
                          <a:rPr lang="en-US" sz="1600" i="1">
                            <a:latin typeface="Cambria Math"/>
                          </a:rPr>
                          <m:t>𝐶𝑒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𝑛𝑎𝑙</m:t>
                        </m:r>
                      </m:sub>
                      <m:sup>
                        <m:r>
                          <a:rPr lang="en-US" sz="1600" i="1">
                            <a:latin typeface="Cambria Math"/>
                          </a:rPr>
                          <m:t>𝑟𝑒𝑐𝑒𝑖𝑣𝑒𝑑</m:t>
                        </m:r>
                      </m:sup>
                    </m:sSubSup>
                    <m:r>
                      <a:rPr lang="en-US" sz="1600" i="1">
                        <a:latin typeface="Cambria Math"/>
                      </a:rPr>
                      <m:t>+</m:t>
                    </m:r>
                    <m:r>
                      <a:rPr lang="en-US" sz="1600" i="1">
                        <a:latin typeface="Cambria Math"/>
                      </a:rPr>
                      <m:t>𝑀𝑥</m:t>
                    </m:r>
                    <m:r>
                      <a:rPr lang="en-US" sz="1600" i="1">
                        <a:latin typeface="Cambria Math"/>
                      </a:rPr>
                      <m:t>)−</m:t>
                    </m:r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𝑛𝑎𝑙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]=[</m:t>
                    </m:r>
                    <m:sSup>
                      <m:sSupPr>
                        <m:ctrlPr>
                          <a:rPr lang="en-US" sz="16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600" i="1">
                            <a:latin typeface="Cambria Math"/>
                          </a:rPr>
                          <m:t>𝑂𝑠</m:t>
                        </m:r>
                      </m:e>
                      <m:sup>
                        <m:r>
                          <a:rPr lang="en-US" sz="1600" i="1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sz="1600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sz="1600" i="1">
                            <a:latin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𝑃𝑟𝑜𝑝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𝑛𝑎𝑙</m:t>
                            </m:r>
                          </m:sub>
                          <m:sup>
                            <m:r>
                              <a:rPr lang="en-US" sz="1600" i="1">
                                <a:latin typeface="Cambria Math"/>
                              </a:rPr>
                              <m:t>𝑟𝑒𝑐𝑒𝑖𝑣𝑒𝑑</m:t>
                            </m:r>
                          </m:sup>
                        </m:sSubSup>
                        <m:r>
                          <a:rPr lang="en-US" sz="1600" i="1">
                            <a:latin typeface="Cambria Math"/>
                          </a:rPr>
                          <m:t>−</m:t>
                        </m:r>
                        <m:sSubSup>
                          <m:sSubSupPr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𝑃𝑟𝑜𝑝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𝑛𝑎𝑙</m:t>
                            </m:r>
                          </m:sub>
                          <m:sup>
                            <m:r>
                              <a:rPr lang="en-US" sz="1600" i="1">
                                <a:latin typeface="Cambria Math"/>
                              </a:rPr>
                              <m:t>𝑝𝑎𝑖𝑑</m:t>
                            </m:r>
                          </m:sup>
                        </m:sSubSup>
                      </m:e>
                    </m:d>
                    <m:r>
                      <a:rPr lang="en-US" sz="1600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sz="1600" i="1">
                            <a:latin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𝑇𝑟𝑐𝑢𝑟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𝑛𝑎𝑙</m:t>
                            </m:r>
                          </m:sub>
                          <m:sup>
                            <m:r>
                              <a:rPr lang="en-US" sz="1600" i="1">
                                <a:latin typeface="Cambria Math"/>
                              </a:rPr>
                              <m:t>𝑟𝑒𝑐𝑒𝑖𝑣𝑒𝑑</m:t>
                            </m:r>
                          </m:sup>
                        </m:sSubSup>
                        <m:r>
                          <a:rPr lang="en-US" sz="1600" i="1">
                            <a:latin typeface="Cambria Math"/>
                          </a:rPr>
                          <m:t>−</m:t>
                        </m:r>
                        <m:sSubSup>
                          <m:sSubSupPr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𝑇𝑟𝑐𝑢𝑟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𝑛𝑎𝑙</m:t>
                            </m:r>
                          </m:sub>
                          <m:sup>
                            <m:r>
                              <a:rPr lang="en-US" sz="1600" i="1">
                                <a:latin typeface="Cambria Math"/>
                              </a:rPr>
                              <m:t>𝑝𝑎𝑖𝑑</m:t>
                            </m:r>
                          </m:sup>
                        </m:sSubSup>
                      </m:e>
                    </m:d>
                    <m:r>
                      <a:rPr lang="en-US" sz="1600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𝑆𝑎𝑣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𝑛𝑎𝑙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]</m:t>
                    </m:r>
                  </m:oMath>
                </a14:m>
                <a:endParaRPr lang="en-US" sz="1600" i="1" dirty="0">
                  <a:latin typeface="Cambria Math"/>
                </a:endParaRPr>
              </a:p>
              <a:p>
                <a:endParaRPr lang="nl-NL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-144016" y="1628801"/>
                <a:ext cx="9396536" cy="4497362"/>
              </a:xfrm>
              <a:blipFill rotWithShape="1">
                <a:blip r:embed="rId2"/>
                <a:stretch>
                  <a:fillRect l="-584" t="-10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180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560" y="2708920"/>
            <a:ext cx="7756263" cy="1486298"/>
          </a:xfrm>
        </p:spPr>
        <p:txBody>
          <a:bodyPr>
            <a:normAutofit/>
          </a:bodyPr>
          <a:lstStyle/>
          <a:p>
            <a:r>
              <a:rPr lang="nl-NL" sz="4400" dirty="0" smtClean="0"/>
              <a:t>NTA </a:t>
            </a:r>
            <a:r>
              <a:rPr lang="nl-NL" sz="4400" dirty="0" err="1" smtClean="0"/>
              <a:t>Satellite</a:t>
            </a:r>
            <a:r>
              <a:rPr lang="nl-NL" sz="4400" dirty="0" smtClean="0"/>
              <a:t> </a:t>
            </a:r>
            <a:r>
              <a:rPr lang="nl-NL" sz="4400" dirty="0" err="1" smtClean="0"/>
              <a:t>with</a:t>
            </a:r>
            <a:r>
              <a:rPr lang="nl-NL" sz="4400" dirty="0" smtClean="0"/>
              <a:t> 2010 </a:t>
            </a:r>
            <a:r>
              <a:rPr lang="nl-NL" sz="4400" dirty="0"/>
              <a:t>Netherlands </a:t>
            </a:r>
            <a:r>
              <a:rPr lang="nl-NL" sz="4400" dirty="0" smtClean="0"/>
              <a:t>data</a:t>
            </a:r>
            <a:endParaRPr lang="en-US" sz="4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7AD-E8D1-40A3-A0DE-C6FF976CC91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73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1289</TotalTime>
  <Words>1537</Words>
  <Application>Microsoft Office PowerPoint</Application>
  <PresentationFormat>On-screen Show (4:3)</PresentationFormat>
  <Paragraphs>148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Equity</vt:lpstr>
      <vt:lpstr>Suggestions for an NTA Satellite,  an SNA Point of View</vt:lpstr>
      <vt:lpstr>Themes dealt with</vt:lpstr>
      <vt:lpstr>I. SNA analysis</vt:lpstr>
      <vt:lpstr>2010 Netherlands SNA Data</vt:lpstr>
      <vt:lpstr>Policy analyses supported by SNA accounts and concepts, SUT</vt:lpstr>
      <vt:lpstr>Policy analyses supported by SNA accounts and concepts, IEA</vt:lpstr>
      <vt:lpstr>II. NTA analysis</vt:lpstr>
      <vt:lpstr>Analysis supported by NTA Accounts and Concepts</vt:lpstr>
      <vt:lpstr>NTA Satellite with 2010 Netherlands data</vt:lpstr>
      <vt:lpstr>Selection SNA Variables (received and paid) for Use in NTA, NTA balances, general principles</vt:lpstr>
      <vt:lpstr>(Tentative) Selection SNA Variables for Use in NTA, practical implementation with 2010 Netherlands data</vt:lpstr>
      <vt:lpstr>III. Review of NTA concepts</vt:lpstr>
      <vt:lpstr>Social Transfers in kind should not be included in NTA</vt:lpstr>
      <vt:lpstr>Mixed income should be imputed for HH durables, no capital component of mixed income of non-market output (?)</vt:lpstr>
      <vt:lpstr>Production taxes and subsidies may not be deducted from HH final consumption </vt:lpstr>
      <vt:lpstr>A distinction should be made between pension premiums and benefits  of funded and unfunded schemes</vt:lpstr>
      <vt:lpstr>A distinction should be made between labour income and remittances to/from abroad</vt:lpstr>
      <vt:lpstr>Current transfers versus  Capital transfers, criteria</vt:lpstr>
      <vt:lpstr>Current transfers versus  Capital transfers, examples</vt:lpstr>
      <vt:lpstr>IV. NTA compilation</vt:lpstr>
      <vt:lpstr>NTA Compilation, NTA Manual</vt:lpstr>
      <vt:lpstr>NTA Compilation, Conventional SNA compilation</vt:lpstr>
      <vt:lpstr>NTA Compilation, Bayesian Compilation in SNA and Satellite Frameworks</vt:lpstr>
    </vt:vector>
  </TitlesOfParts>
  <Company>Privé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Suggestions for an NTA Satellite,  an SNA Point of View</dc:title>
  <dc:creator>Jan van Tongeren</dc:creator>
  <cp:lastModifiedBy>Jan van Tongeren</cp:lastModifiedBy>
  <cp:revision>77</cp:revision>
  <dcterms:created xsi:type="dcterms:W3CDTF">2012-09-07T10:57:52Z</dcterms:created>
  <dcterms:modified xsi:type="dcterms:W3CDTF">2012-09-17T03:30:56Z</dcterms:modified>
</cp:coreProperties>
</file>